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9387" r:id="rId2"/>
    <p:sldId id="9479" r:id="rId3"/>
    <p:sldId id="9561" r:id="rId4"/>
    <p:sldId id="9611" r:id="rId5"/>
    <p:sldId id="9472" r:id="rId6"/>
    <p:sldId id="9477" r:id="rId7"/>
    <p:sldId id="9539" r:id="rId8"/>
    <p:sldId id="9489" r:id="rId9"/>
    <p:sldId id="9490" r:id="rId10"/>
    <p:sldId id="9514" r:id="rId11"/>
    <p:sldId id="9515" r:id="rId12"/>
    <p:sldId id="9516" r:id="rId13"/>
    <p:sldId id="9517" r:id="rId14"/>
    <p:sldId id="9518" r:id="rId15"/>
    <p:sldId id="9540" r:id="rId16"/>
    <p:sldId id="9507" r:id="rId17"/>
    <p:sldId id="9508" r:id="rId18"/>
    <p:sldId id="9509" r:id="rId19"/>
    <p:sldId id="9511" r:id="rId20"/>
    <p:sldId id="9512" r:id="rId21"/>
    <p:sldId id="9513" r:id="rId22"/>
    <p:sldId id="9613" r:id="rId23"/>
    <p:sldId id="9614" r:id="rId24"/>
    <p:sldId id="9615" r:id="rId25"/>
    <p:sldId id="9616" r:id="rId26"/>
    <p:sldId id="9617" r:id="rId27"/>
    <p:sldId id="9609" r:id="rId28"/>
    <p:sldId id="9618" r:id="rId29"/>
    <p:sldId id="9612" r:id="rId30"/>
    <p:sldId id="9456" r:id="rId31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">
          <p15:clr>
            <a:srgbClr val="A4A3A4"/>
          </p15:clr>
        </p15:guide>
        <p15:guide id="2" orient="horz" pos="4174">
          <p15:clr>
            <a:srgbClr val="A4A3A4"/>
          </p15:clr>
        </p15:guide>
        <p15:guide id="3" pos="3968">
          <p15:clr>
            <a:srgbClr val="A4A3A4"/>
          </p15:clr>
        </p15:guide>
        <p15:guide id="4" pos="459">
          <p15:clr>
            <a:srgbClr val="A4A3A4"/>
          </p15:clr>
        </p15:guide>
        <p15:guide id="5" pos="7426">
          <p15:clr>
            <a:srgbClr val="A4A3A4"/>
          </p15:clr>
        </p15:guide>
        <p15:guide id="6" pos="69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BFBF"/>
    <a:srgbClr val="C00000"/>
    <a:srgbClr val="D4E0E0"/>
    <a:srgbClr val="007457"/>
    <a:srgbClr val="F08200"/>
    <a:srgbClr val="501622"/>
    <a:srgbClr val="FDAD3F"/>
    <a:srgbClr val="29ABE2"/>
    <a:srgbClr val="215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0" autoAdjust="0"/>
    <p:restoredTop sz="95394" autoAdjust="0"/>
  </p:normalViewPr>
  <p:slideViewPr>
    <p:cSldViewPr snapToGrid="0" snapToObjects="1">
      <p:cViewPr varScale="1">
        <p:scale>
          <a:sx n="73" d="100"/>
          <a:sy n="73" d="100"/>
        </p:scale>
        <p:origin x="158" y="48"/>
      </p:cViewPr>
      <p:guideLst>
        <p:guide orient="horz" pos="266"/>
        <p:guide orient="horz" pos="4174"/>
        <p:guide pos="3968"/>
        <p:guide pos="459"/>
        <p:guide pos="7426"/>
        <p:guide pos="693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826" y="48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2019/11/13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2019/11/13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  <a:t>2019/11/13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727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926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082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978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8146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745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  <a:t>2019/11/13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  <a:t>30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3FB-949F-4B3A-BDC9-400100DD86E9}" type="datetimeFigureOut">
              <a:rPr lang="zh-CN" altLang="en-US" smtClean="0"/>
              <a:t>2019/11/13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5824-65D5-478C-9E42-BB7BDE2C2B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01700" y="1979771"/>
            <a:ext cx="2477988" cy="201576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48897" y="1979771"/>
            <a:ext cx="2477988" cy="201576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5616" y="1979771"/>
            <a:ext cx="2477988" cy="201576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092494" y="1979771"/>
            <a:ext cx="2477988" cy="201576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01700" y="4144646"/>
            <a:ext cx="2477988" cy="201576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748897" y="4144646"/>
            <a:ext cx="2477988" cy="201576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425616" y="4144646"/>
            <a:ext cx="2477988" cy="201576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092494" y="4144646"/>
            <a:ext cx="2477988" cy="201576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3386" y="1983956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147425" y="1983956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371464" y="1983956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615185" y="1983956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858905" y="1983956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23386" y="4188193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147425" y="4188193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71464" y="4188193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615185" y="4188193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858905" y="4188193"/>
            <a:ext cx="2088709" cy="20500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17754"/>
            <a:ext cx="3201293" cy="32279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217968" y="1717754"/>
            <a:ext cx="3201293" cy="32279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26094" y="1717754"/>
            <a:ext cx="3201293" cy="32279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634221" y="1717754"/>
            <a:ext cx="3201293" cy="32279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94085" y="1994839"/>
            <a:ext cx="2193354" cy="34823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97485" y="1994839"/>
            <a:ext cx="2193354" cy="34823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293270" y="2001150"/>
            <a:ext cx="2193354" cy="34823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498789" y="2001150"/>
            <a:ext cx="2193354" cy="34823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692143" y="2001150"/>
            <a:ext cx="2193354" cy="348238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74911" y="1983956"/>
            <a:ext cx="2354926" cy="277167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59880" y="1983956"/>
            <a:ext cx="2354926" cy="277167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4849" y="1983956"/>
            <a:ext cx="2354926" cy="277167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429818" y="1983956"/>
            <a:ext cx="2354926" cy="277167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2019/11/13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629175" y="5200501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63930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3930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19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635" y="2256790"/>
            <a:ext cx="12858750" cy="2851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192677" y="2256789"/>
            <a:ext cx="2851154" cy="28511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5054600" y="3740785"/>
            <a:ext cx="745109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dirty="0">
                <a:solidFill>
                  <a:schemeClr val="bg1"/>
                </a:solidFill>
                <a:cs typeface="Arial" panose="020B0604020202020204" pitchFamily="34" charset="0"/>
              </a:rPr>
              <a:t>讯宝通新闻发布系统手册</a:t>
            </a: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5350173" y="4048700"/>
            <a:ext cx="5760640" cy="4305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endParaRPr lang="zh-CN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66055" y="2586990"/>
            <a:ext cx="69119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</a:rPr>
              <a:t>法讯参考新媒体</a:t>
            </a:r>
            <a:r>
              <a:rPr lang="zh-CN" altLang="en-US" sz="6000"/>
              <a:t>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584325" y="2738120"/>
            <a:ext cx="2066290" cy="1885950"/>
            <a:chOff x="734" y="885"/>
            <a:chExt cx="4190" cy="3739"/>
          </a:xfrm>
        </p:grpSpPr>
        <p:pic>
          <p:nvPicPr>
            <p:cNvPr id="3" name="图片 2" descr="微信图片_201901021646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3" y="885"/>
              <a:ext cx="2113" cy="2175"/>
            </a:xfrm>
            <a:prstGeom prst="rect">
              <a:avLst/>
            </a:prstGeom>
          </p:spPr>
        </p:pic>
        <p:pic>
          <p:nvPicPr>
            <p:cNvPr id="7" name="图片 6" descr="微信图片_201901021646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4" y="3220"/>
              <a:ext cx="4191" cy="14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accel="42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bldLvl="0" animBg="1"/>
          <p:bldP spid="16" grpId="0"/>
          <p:bldP spid="19" grpId="0"/>
          <p:bldP spid="1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accel="4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bldLvl="0" animBg="1"/>
          <p:bldP spid="16" grpId="0"/>
          <p:bldP spid="19" grpId="0"/>
          <p:bldP spid="19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3"/>
          <p:cNvSpPr/>
          <p:nvPr/>
        </p:nvSpPr>
        <p:spPr bwMode="auto">
          <a:xfrm>
            <a:off x="5654284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68%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6802703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32%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624330" y="160655"/>
            <a:ext cx="2527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多种充值方式</a:t>
            </a: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" y="760095"/>
            <a:ext cx="12322175" cy="6706870"/>
          </a:xfrm>
          <a:prstGeom prst="rect">
            <a:avLst/>
          </a:prstGeom>
        </p:spPr>
      </p:pic>
      <p:sp>
        <p:nvSpPr>
          <p:cNvPr id="10" name="矩形: 圆角 9"/>
          <p:cNvSpPr/>
          <p:nvPr/>
        </p:nvSpPr>
        <p:spPr>
          <a:xfrm>
            <a:off x="6436040" y="5340160"/>
            <a:ext cx="5175504" cy="832104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95160" y="5527040"/>
            <a:ext cx="4055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ym typeface="+mn-ea"/>
              </a:rPr>
              <a:t>注：在线充值</a:t>
            </a:r>
            <a:r>
              <a:rPr lang="en-US" altLang="zh-CN" dirty="0">
                <a:sym typeface="+mn-ea"/>
              </a:rPr>
              <a:t>v2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dirty="0">
                <a:sym typeface="+mn-ea"/>
              </a:rPr>
              <a:t>v3</a:t>
            </a:r>
            <a:r>
              <a:rPr lang="zh-CN" altLang="en-US" dirty="0">
                <a:sym typeface="+mn-ea"/>
              </a:rPr>
              <a:t>等级免费办理。</a:t>
            </a:r>
            <a:endParaRPr lang="zh-CN" altLang="en-US" dirty="0"/>
          </a:p>
          <a:p>
            <a:endParaRPr lang="zh-CN" altLang="en-US"/>
          </a:p>
        </p:txBody>
      </p:sp>
      <p:pic>
        <p:nvPicPr>
          <p:cNvPr id="7" name="图片 6" descr="微信图片_201901021646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70" y="45720"/>
            <a:ext cx="678180" cy="714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A6B6A1B-0ED5-4EAE-B0E5-CCB19DB5A2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" y="760095"/>
            <a:ext cx="1668863" cy="521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3"/>
          <p:cNvSpPr/>
          <p:nvPr/>
        </p:nvSpPr>
        <p:spPr bwMode="auto">
          <a:xfrm>
            <a:off x="5654284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68%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6802703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32%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01090" y="160655"/>
            <a:ext cx="305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财务报表</a:t>
            </a: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" y="898525"/>
            <a:ext cx="12442825" cy="6169025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4954270" y="4640580"/>
            <a:ext cx="6952615" cy="581660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228590" y="4732020"/>
            <a:ext cx="6583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ym typeface="+mn-ea"/>
              </a:rPr>
              <a:t>通过财务报表，客户可以查询充值记录、消费记录、消费时间。</a:t>
            </a:r>
            <a:endParaRPr lang="zh-CN" altLang="en-US"/>
          </a:p>
        </p:txBody>
      </p:sp>
      <p:pic>
        <p:nvPicPr>
          <p:cNvPr id="7" name="图片 6" descr="微信图片_201901021646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70" y="45720"/>
            <a:ext cx="678180" cy="7143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344E46D-443A-4579-8FE4-A14B2E392E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" y="898525"/>
            <a:ext cx="1668863" cy="521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3"/>
          <p:cNvSpPr/>
          <p:nvPr/>
        </p:nvSpPr>
        <p:spPr bwMode="auto">
          <a:xfrm>
            <a:off x="5654284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68%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6802703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32%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01090" y="160655"/>
            <a:ext cx="305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文章发布</a:t>
            </a: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55901" y="3596376"/>
            <a:ext cx="5535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2" name="图片 1" descr="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" y="932180"/>
            <a:ext cx="12059920" cy="613791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4542936" y="4072890"/>
            <a:ext cx="5292090" cy="1200329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861560" y="4211955"/>
            <a:ext cx="497332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ym typeface="+mn-ea"/>
              </a:rPr>
              <a:t>发布文章的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种方式：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、上传</a:t>
            </a:r>
            <a:r>
              <a:rPr lang="en-US" altLang="zh-CN" dirty="0">
                <a:sym typeface="+mn-ea"/>
              </a:rPr>
              <a:t>Word</a:t>
            </a:r>
            <a:r>
              <a:rPr lang="zh-CN" altLang="en-US" dirty="0">
                <a:sym typeface="+mn-ea"/>
              </a:rPr>
              <a:t>文档。</a:t>
            </a:r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                                          </a:t>
            </a:r>
            <a:r>
              <a:rPr lang="en-US" altLang="zh-CN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、文章复制到内容栏。</a:t>
            </a:r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                                          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、将链接放置在内容栏。</a:t>
            </a:r>
            <a:endParaRPr lang="zh-CN" altLang="en-US"/>
          </a:p>
        </p:txBody>
      </p:sp>
      <p:pic>
        <p:nvPicPr>
          <p:cNvPr id="7" name="图片 6" descr="微信图片_201901021646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" y="65405"/>
            <a:ext cx="678180" cy="714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DCBE267-A778-4DB5-ABB9-FD087710A7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967098"/>
            <a:ext cx="1668863" cy="521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3"/>
          <p:cNvSpPr/>
          <p:nvPr/>
        </p:nvSpPr>
        <p:spPr bwMode="auto">
          <a:xfrm>
            <a:off x="5654284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68%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6802703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32%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475740" y="160655"/>
            <a:ext cx="2675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选择媒体、支付</a:t>
            </a: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" y="852805"/>
            <a:ext cx="12336780" cy="6153785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4752213" y="5550234"/>
            <a:ext cx="4393057" cy="550466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825365" y="5673090"/>
            <a:ext cx="4526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ym typeface="+mn-ea"/>
              </a:rPr>
              <a:t>选择想要投放的媒体，提交订单支付即可。</a:t>
            </a:r>
            <a:endParaRPr lang="zh-CN" altLang="en-US" dirty="0"/>
          </a:p>
          <a:p>
            <a:endParaRPr lang="zh-CN" altLang="en-US"/>
          </a:p>
        </p:txBody>
      </p:sp>
      <p:pic>
        <p:nvPicPr>
          <p:cNvPr id="7" name="图片 6" descr="微信图片_201901021646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" y="45720"/>
            <a:ext cx="678180" cy="7143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1A69B39-9C1C-4514-8043-58F10AB8E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" y="874443"/>
            <a:ext cx="1668863" cy="521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3"/>
          <p:cNvSpPr/>
          <p:nvPr/>
        </p:nvSpPr>
        <p:spPr bwMode="auto">
          <a:xfrm>
            <a:off x="5654284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68%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6802703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32%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01090" y="160655"/>
            <a:ext cx="305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文章列表</a:t>
            </a: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65" y="815340"/>
            <a:ext cx="12534900" cy="6259195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2129154" y="4502694"/>
            <a:ext cx="10118979" cy="422910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33295" y="4502785"/>
            <a:ext cx="97104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ym typeface="+mn-ea"/>
              </a:rPr>
              <a:t>发布的稿件会在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网络媒体订单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显示详细信息，文章出稿后会在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发布状态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栏目显示网址链接。</a:t>
            </a:r>
            <a:endParaRPr lang="zh-CN" altLang="en-US" dirty="0"/>
          </a:p>
          <a:p>
            <a:endParaRPr lang="zh-CN" altLang="en-US"/>
          </a:p>
        </p:txBody>
      </p:sp>
      <p:pic>
        <p:nvPicPr>
          <p:cNvPr id="7" name="图片 6" descr="微信图片_201901021646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45720"/>
            <a:ext cx="678180" cy="714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C611D46-764A-4C1F-A07B-2AD0ADBD34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" y="817293"/>
            <a:ext cx="1668863" cy="521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3" y="200"/>
            <a:ext cx="12858044" cy="72322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183" y="2248248"/>
            <a:ext cx="6840385" cy="27361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85890" y="3012440"/>
            <a:ext cx="2654935" cy="1230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VIP</a:t>
            </a:r>
            <a:r>
              <a: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后台</a:t>
            </a:r>
          </a:p>
          <a:p>
            <a:pPr algn="ctr"/>
            <a:r>
              <a: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操作指南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21187" y="2189815"/>
            <a:ext cx="2379368" cy="271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</a:p>
          <a:p>
            <a:pPr algn="ctr">
              <a:buNone/>
            </a:pPr>
            <a:r>
              <a:rPr lang="en-US" altLang="zh-CN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21173" y="2406106"/>
            <a:ext cx="0" cy="23327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1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9" y="802356"/>
            <a:ext cx="12858750" cy="6430294"/>
          </a:xfrm>
          <a:prstGeom prst="rect">
            <a:avLst/>
          </a:prstGeom>
        </p:spPr>
      </p:pic>
      <p:sp>
        <p:nvSpPr>
          <p:cNvPr id="38" name="AutoShape 13"/>
          <p:cNvSpPr/>
          <p:nvPr/>
        </p:nvSpPr>
        <p:spPr bwMode="auto">
          <a:xfrm>
            <a:off x="5654284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68%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6802703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32%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01090" y="160655"/>
            <a:ext cx="305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会员列表</a:t>
            </a: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298955" y="1202473"/>
            <a:ext cx="10493502" cy="448945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98370" y="1242795"/>
            <a:ext cx="10762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dirty="0"/>
              <a:t>通过</a:t>
            </a:r>
            <a:r>
              <a:rPr lang="en-US" altLang="zh-CN" dirty="0"/>
              <a:t>“</a:t>
            </a:r>
            <a:r>
              <a:rPr lang="zh-CN" altLang="en-US" dirty="0"/>
              <a:t>会员列表</a:t>
            </a:r>
            <a:r>
              <a:rPr lang="en-US" altLang="zh-CN" dirty="0"/>
              <a:t>”</a:t>
            </a:r>
            <a:r>
              <a:rPr lang="zh-CN" altLang="en-US" dirty="0"/>
              <a:t>可以查看客户的财务报表、重置客户密码、调整客户资金余额、调整客户会员等级。</a:t>
            </a:r>
          </a:p>
        </p:txBody>
      </p:sp>
      <p:pic>
        <p:nvPicPr>
          <p:cNvPr id="3" name="图片 2" descr="微信图片_201901021646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5" y="45085"/>
            <a:ext cx="678180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" y="802357"/>
            <a:ext cx="12858750" cy="6430294"/>
          </a:xfrm>
          <a:prstGeom prst="rect">
            <a:avLst/>
          </a:prstGeom>
        </p:spPr>
      </p:pic>
      <p:sp>
        <p:nvSpPr>
          <p:cNvPr id="38" name="AutoShape 13"/>
          <p:cNvSpPr/>
          <p:nvPr/>
        </p:nvSpPr>
        <p:spPr bwMode="auto">
          <a:xfrm>
            <a:off x="5654284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68%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6802703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32%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01090" y="160655"/>
            <a:ext cx="305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财务记录</a:t>
            </a: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884836" y="1627490"/>
            <a:ext cx="4714113" cy="448945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77644" y="1687680"/>
            <a:ext cx="6021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dirty="0"/>
              <a:t>通过</a:t>
            </a:r>
            <a:r>
              <a:rPr lang="en-US" altLang="zh-CN" dirty="0"/>
              <a:t>“</a:t>
            </a:r>
            <a:r>
              <a:rPr lang="zh-CN" altLang="en-US" dirty="0"/>
              <a:t>资金记录</a:t>
            </a:r>
            <a:r>
              <a:rPr lang="en-US" altLang="zh-CN" dirty="0"/>
              <a:t>”</a:t>
            </a:r>
            <a:r>
              <a:rPr lang="zh-CN" altLang="en-US" dirty="0"/>
              <a:t>可以查看客户财务账单</a:t>
            </a:r>
          </a:p>
        </p:txBody>
      </p:sp>
      <p:pic>
        <p:nvPicPr>
          <p:cNvPr id="4" name="图片 3" descr="微信图片_201901021646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30" y="45720"/>
            <a:ext cx="678180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9" y="802356"/>
            <a:ext cx="12858750" cy="6430294"/>
          </a:xfrm>
          <a:prstGeom prst="rect">
            <a:avLst/>
          </a:prstGeom>
        </p:spPr>
      </p:pic>
      <p:sp>
        <p:nvSpPr>
          <p:cNvPr id="38" name="AutoShape 13"/>
          <p:cNvSpPr/>
          <p:nvPr/>
        </p:nvSpPr>
        <p:spPr bwMode="auto">
          <a:xfrm>
            <a:off x="5654284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68%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6802703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32%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01090" y="160655"/>
            <a:ext cx="305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订单列表</a:t>
            </a: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468121" y="5696371"/>
            <a:ext cx="10885806" cy="108483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20004" y="5777123"/>
            <a:ext cx="108858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b="1" dirty="0"/>
              <a:t>通过</a:t>
            </a:r>
            <a:r>
              <a:rPr lang="en-US" altLang="zh-CN" b="1" dirty="0"/>
              <a:t>“</a:t>
            </a:r>
            <a:r>
              <a:rPr lang="zh-CN" altLang="en-US" b="1" dirty="0"/>
              <a:t>订单列表</a:t>
            </a:r>
            <a:r>
              <a:rPr lang="en-US" altLang="zh-CN" b="1" dirty="0"/>
              <a:t>”</a:t>
            </a:r>
            <a:r>
              <a:rPr lang="zh-CN" altLang="en-US" b="1" dirty="0"/>
              <a:t>可以查看平台上所有客户的订单信息，可以在系统配置中开启推送配置按钮。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可自动将平台上的稿件推送至</a:t>
            </a:r>
            <a:r>
              <a:rPr lang="zh-CN" altLang="en-US" b="1" dirty="0">
                <a:latin typeface="宋体" panose="02010600030101010101" pitchFamily="2" charset="-122"/>
                <a:sym typeface="+mn-ea"/>
              </a:rPr>
              <a:t>讯宝通</a:t>
            </a:r>
            <a:r>
              <a:rPr lang="zh-CN" altLang="en-US" b="1" dirty="0"/>
              <a:t>安排处理。无需手动代替客户发稿，节省大量的时间、精力成本。</a:t>
            </a:r>
          </a:p>
        </p:txBody>
      </p:sp>
      <p:pic>
        <p:nvPicPr>
          <p:cNvPr id="4" name="图片 3" descr="微信图片_201901021646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70" y="45085"/>
            <a:ext cx="678180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356"/>
            <a:ext cx="12858750" cy="643029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01090" y="160655"/>
            <a:ext cx="305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媒体管理</a:t>
            </a: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909185" y="1386227"/>
            <a:ext cx="4839970" cy="641985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909185" y="1370001"/>
            <a:ext cx="4995545" cy="6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dirty="0"/>
              <a:t>可通过</a:t>
            </a:r>
            <a:r>
              <a:rPr lang="en-US" altLang="zh-CN" dirty="0"/>
              <a:t>“</a:t>
            </a:r>
            <a:r>
              <a:rPr lang="zh-CN" altLang="en-US" dirty="0"/>
              <a:t>媒体管理</a:t>
            </a:r>
            <a:r>
              <a:rPr lang="en-US" altLang="zh-CN" dirty="0"/>
              <a:t>”--“</a:t>
            </a:r>
            <a:r>
              <a:rPr lang="zh-CN" altLang="en-US" dirty="0"/>
              <a:t>编辑</a:t>
            </a:r>
            <a:r>
              <a:rPr lang="en-US" altLang="zh-CN" dirty="0"/>
              <a:t>”</a:t>
            </a:r>
            <a:r>
              <a:rPr lang="zh-CN" altLang="en-US" dirty="0"/>
              <a:t>功能对媒体进行二次编辑，或者删除该媒体。</a:t>
            </a:r>
          </a:p>
        </p:txBody>
      </p:sp>
      <p:pic>
        <p:nvPicPr>
          <p:cNvPr id="4" name="图片 3" descr="微信图片_201901021646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95" y="65405"/>
            <a:ext cx="678180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Entry_1"/>
          <p:cNvSpPr/>
          <p:nvPr/>
        </p:nvSpPr>
        <p:spPr>
          <a:xfrm>
            <a:off x="6069355" y="1384200"/>
            <a:ext cx="4501651" cy="98119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CDCDCD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2654" tIns="0" rIns="0" bIns="113894" numCol="1" spcCol="0" rtlCol="0" fromWordArt="0" anchor="b" anchorCtr="0" forceAA="0" compatLnSpc="1">
            <a:normAutofit/>
          </a:bodyPr>
          <a:lstStyle/>
          <a:p>
            <a:pPr algn="l"/>
            <a:r>
              <a:rPr lang="zh-CN" alt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讯宝通简介</a:t>
            </a:r>
            <a:endParaRPr lang="en-US" altLang="zh-CN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Number_1"/>
          <p:cNvSpPr txBox="1">
            <a:spLocks noChangeArrowheads="1"/>
          </p:cNvSpPr>
          <p:nvPr/>
        </p:nvSpPr>
        <p:spPr bwMode="auto">
          <a:xfrm flipH="1">
            <a:off x="6116738" y="1687054"/>
            <a:ext cx="842016" cy="550554"/>
          </a:xfrm>
          <a:custGeom>
            <a:avLst/>
            <a:gdLst/>
            <a:ahLst/>
            <a:cxnLst/>
            <a:rect l="l" t="t" r="r" b="b"/>
            <a:pathLst>
              <a:path w="608521" h="397883">
                <a:moveTo>
                  <a:pt x="427446" y="28538"/>
                </a:moveTo>
                <a:cubicBezTo>
                  <a:pt x="429890" y="28538"/>
                  <a:pt x="432098" y="28602"/>
                  <a:pt x="434070" y="28731"/>
                </a:cubicBezTo>
                <a:lnTo>
                  <a:pt x="435373" y="198397"/>
                </a:lnTo>
                <a:lnTo>
                  <a:pt x="434349" y="342548"/>
                </a:lnTo>
                <a:lnTo>
                  <a:pt x="434169" y="368942"/>
                </a:lnTo>
                <a:cubicBezTo>
                  <a:pt x="405805" y="369248"/>
                  <a:pt x="380604" y="361360"/>
                  <a:pt x="358567" y="345279"/>
                </a:cubicBezTo>
                <a:cubicBezTo>
                  <a:pt x="338192" y="326077"/>
                  <a:pt x="322941" y="304467"/>
                  <a:pt x="312814" y="280450"/>
                </a:cubicBezTo>
                <a:cubicBezTo>
                  <a:pt x="302687" y="256432"/>
                  <a:pt x="297624" y="229350"/>
                  <a:pt x="297624" y="199203"/>
                </a:cubicBezTo>
                <a:cubicBezTo>
                  <a:pt x="297624" y="146178"/>
                  <a:pt x="311245" y="104109"/>
                  <a:pt x="338488" y="72995"/>
                </a:cubicBezTo>
                <a:cubicBezTo>
                  <a:pt x="350567" y="59164"/>
                  <a:pt x="364582" y="48296"/>
                  <a:pt x="380532" y="40393"/>
                </a:cubicBezTo>
                <a:cubicBezTo>
                  <a:pt x="396481" y="32490"/>
                  <a:pt x="412119" y="28538"/>
                  <a:pt x="427446" y="28538"/>
                </a:cubicBezTo>
                <a:close/>
                <a:moveTo>
                  <a:pt x="0" y="3567"/>
                </a:moveTo>
                <a:lnTo>
                  <a:pt x="2285" y="162691"/>
                </a:lnTo>
                <a:lnTo>
                  <a:pt x="0" y="378851"/>
                </a:lnTo>
                <a:lnTo>
                  <a:pt x="0" y="387730"/>
                </a:lnTo>
                <a:lnTo>
                  <a:pt x="166562" y="387730"/>
                </a:lnTo>
                <a:lnTo>
                  <a:pt x="166562" y="373367"/>
                </a:lnTo>
                <a:lnTo>
                  <a:pt x="164367" y="159561"/>
                </a:lnTo>
                <a:lnTo>
                  <a:pt x="163826" y="80490"/>
                </a:lnTo>
                <a:lnTo>
                  <a:pt x="163826" y="76691"/>
                </a:lnTo>
                <a:lnTo>
                  <a:pt x="201312" y="88349"/>
                </a:lnTo>
                <a:cubicBezTo>
                  <a:pt x="205343" y="89818"/>
                  <a:pt x="209186" y="90553"/>
                  <a:pt x="212841" y="90553"/>
                </a:cubicBezTo>
                <a:cubicBezTo>
                  <a:pt x="221868" y="90553"/>
                  <a:pt x="226381" y="85667"/>
                  <a:pt x="226381" y="75894"/>
                </a:cubicBezTo>
                <a:cubicBezTo>
                  <a:pt x="226381" y="69285"/>
                  <a:pt x="224433" y="64847"/>
                  <a:pt x="220535" y="62579"/>
                </a:cubicBezTo>
                <a:cubicBezTo>
                  <a:pt x="216638" y="60311"/>
                  <a:pt x="205335" y="57347"/>
                  <a:pt x="186628" y="53689"/>
                </a:cubicBezTo>
                <a:lnTo>
                  <a:pt x="126349" y="36431"/>
                </a:lnTo>
                <a:lnTo>
                  <a:pt x="103479" y="30335"/>
                </a:lnTo>
                <a:close/>
                <a:moveTo>
                  <a:pt x="428736" y="0"/>
                </a:moveTo>
                <a:cubicBezTo>
                  <a:pt x="384715" y="0"/>
                  <a:pt x="346729" y="19431"/>
                  <a:pt x="314778" y="58293"/>
                </a:cubicBezTo>
                <a:cubicBezTo>
                  <a:pt x="283951" y="95801"/>
                  <a:pt x="268537" y="143491"/>
                  <a:pt x="268537" y="201364"/>
                </a:cubicBezTo>
                <a:cubicBezTo>
                  <a:pt x="268537" y="261452"/>
                  <a:pt x="289735" y="311173"/>
                  <a:pt x="332130" y="350527"/>
                </a:cubicBezTo>
                <a:cubicBezTo>
                  <a:pt x="356940" y="382098"/>
                  <a:pt x="391063" y="397883"/>
                  <a:pt x="434499" y="397883"/>
                </a:cubicBezTo>
                <a:cubicBezTo>
                  <a:pt x="464206" y="397883"/>
                  <a:pt x="493003" y="389255"/>
                  <a:pt x="520892" y="371999"/>
                </a:cubicBezTo>
                <a:cubicBezTo>
                  <a:pt x="550153" y="356150"/>
                  <a:pt x="572920" y="331103"/>
                  <a:pt x="589193" y="296860"/>
                </a:cubicBezTo>
                <a:cubicBezTo>
                  <a:pt x="602078" y="269769"/>
                  <a:pt x="608521" y="237129"/>
                  <a:pt x="608521" y="198942"/>
                </a:cubicBezTo>
                <a:cubicBezTo>
                  <a:pt x="608521" y="137398"/>
                  <a:pt x="591318" y="91425"/>
                  <a:pt x="556912" y="61020"/>
                </a:cubicBezTo>
                <a:cubicBezTo>
                  <a:pt x="540236" y="38574"/>
                  <a:pt x="521384" y="22853"/>
                  <a:pt x="500355" y="13858"/>
                </a:cubicBezTo>
                <a:cubicBezTo>
                  <a:pt x="479326" y="4862"/>
                  <a:pt x="455453" y="243"/>
                  <a:pt x="428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CN" altLang="en-US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MH_Entry_3"/>
          <p:cNvSpPr/>
          <p:nvPr/>
        </p:nvSpPr>
        <p:spPr>
          <a:xfrm>
            <a:off x="6080125" y="3806190"/>
            <a:ext cx="5661025" cy="9810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CDCDCD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2654" tIns="0" rIns="0" bIns="113894" numCol="1" spcCol="0" rtlCol="0" fromWordArt="0" anchor="b" anchorCtr="0" forceAA="0" compatLnSpc="1">
            <a:normAutofit/>
          </a:bodyPr>
          <a:lstStyle/>
          <a:p>
            <a:pPr algn="l"/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VIP</a:t>
            </a:r>
            <a:r>
              <a:rPr lang="zh-CN" alt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平台介绍</a:t>
            </a:r>
            <a:endParaRPr b="1"/>
          </a:p>
        </p:txBody>
      </p:sp>
      <p:sp>
        <p:nvSpPr>
          <p:cNvPr id="44" name="MH_Number_3"/>
          <p:cNvSpPr txBox="1">
            <a:spLocks noChangeArrowheads="1"/>
          </p:cNvSpPr>
          <p:nvPr/>
        </p:nvSpPr>
        <p:spPr bwMode="auto">
          <a:xfrm flipH="1">
            <a:off x="6087103" y="4059442"/>
            <a:ext cx="966606" cy="550554"/>
          </a:xfrm>
          <a:custGeom>
            <a:avLst/>
            <a:gdLst/>
            <a:ahLst/>
            <a:cxnLst/>
            <a:rect l="l" t="t" r="r" b="b"/>
            <a:pathLst>
              <a:path w="698562" h="397883">
                <a:moveTo>
                  <a:pt x="517487" y="28538"/>
                </a:moveTo>
                <a:cubicBezTo>
                  <a:pt x="519931" y="28538"/>
                  <a:pt x="522139" y="28602"/>
                  <a:pt x="524111" y="28731"/>
                </a:cubicBezTo>
                <a:lnTo>
                  <a:pt x="525414" y="198397"/>
                </a:lnTo>
                <a:lnTo>
                  <a:pt x="524390" y="342548"/>
                </a:lnTo>
                <a:lnTo>
                  <a:pt x="524210" y="368942"/>
                </a:lnTo>
                <a:cubicBezTo>
                  <a:pt x="495846" y="369248"/>
                  <a:pt x="470645" y="361360"/>
                  <a:pt x="448608" y="345279"/>
                </a:cubicBezTo>
                <a:cubicBezTo>
                  <a:pt x="428233" y="326077"/>
                  <a:pt x="412982" y="304467"/>
                  <a:pt x="402855" y="280450"/>
                </a:cubicBezTo>
                <a:cubicBezTo>
                  <a:pt x="392728" y="256432"/>
                  <a:pt x="387665" y="229350"/>
                  <a:pt x="387665" y="199203"/>
                </a:cubicBezTo>
                <a:cubicBezTo>
                  <a:pt x="387665" y="146178"/>
                  <a:pt x="401286" y="104109"/>
                  <a:pt x="428529" y="72995"/>
                </a:cubicBezTo>
                <a:cubicBezTo>
                  <a:pt x="440608" y="59164"/>
                  <a:pt x="454623" y="48296"/>
                  <a:pt x="470573" y="40393"/>
                </a:cubicBezTo>
                <a:cubicBezTo>
                  <a:pt x="486522" y="32490"/>
                  <a:pt x="502160" y="28538"/>
                  <a:pt x="517487" y="28538"/>
                </a:cubicBezTo>
                <a:close/>
                <a:moveTo>
                  <a:pt x="160169" y="0"/>
                </a:moveTo>
                <a:cubicBezTo>
                  <a:pt x="121764" y="0"/>
                  <a:pt x="90679" y="6992"/>
                  <a:pt x="66915" y="20975"/>
                </a:cubicBezTo>
                <a:cubicBezTo>
                  <a:pt x="50454" y="29527"/>
                  <a:pt x="38296" y="40464"/>
                  <a:pt x="30441" y="53785"/>
                </a:cubicBezTo>
                <a:cubicBezTo>
                  <a:pt x="22586" y="67107"/>
                  <a:pt x="18659" y="81752"/>
                  <a:pt x="18659" y="97722"/>
                </a:cubicBezTo>
                <a:cubicBezTo>
                  <a:pt x="18659" y="124799"/>
                  <a:pt x="29596" y="146274"/>
                  <a:pt x="51471" y="162146"/>
                </a:cubicBezTo>
                <a:cubicBezTo>
                  <a:pt x="66176" y="172792"/>
                  <a:pt x="83230" y="180359"/>
                  <a:pt x="102636" y="184847"/>
                </a:cubicBezTo>
                <a:lnTo>
                  <a:pt x="115970" y="187133"/>
                </a:lnTo>
                <a:lnTo>
                  <a:pt x="106823" y="187623"/>
                </a:lnTo>
                <a:cubicBezTo>
                  <a:pt x="72660" y="191850"/>
                  <a:pt x="45755" y="202952"/>
                  <a:pt x="26106" y="220928"/>
                </a:cubicBezTo>
                <a:cubicBezTo>
                  <a:pt x="8702" y="236792"/>
                  <a:pt x="0" y="256889"/>
                  <a:pt x="0" y="281219"/>
                </a:cubicBezTo>
                <a:cubicBezTo>
                  <a:pt x="0" y="304406"/>
                  <a:pt x="8190" y="325437"/>
                  <a:pt x="24571" y="344310"/>
                </a:cubicBezTo>
                <a:cubicBezTo>
                  <a:pt x="55422" y="380025"/>
                  <a:pt x="105992" y="397883"/>
                  <a:pt x="176282" y="397883"/>
                </a:cubicBezTo>
                <a:cubicBezTo>
                  <a:pt x="229664" y="397883"/>
                  <a:pt x="272112" y="387291"/>
                  <a:pt x="303626" y="366108"/>
                </a:cubicBezTo>
                <a:cubicBezTo>
                  <a:pt x="325486" y="351602"/>
                  <a:pt x="336417" y="337423"/>
                  <a:pt x="336417" y="323572"/>
                </a:cubicBezTo>
                <a:cubicBezTo>
                  <a:pt x="336417" y="318890"/>
                  <a:pt x="334747" y="315012"/>
                  <a:pt x="331409" y="311940"/>
                </a:cubicBezTo>
                <a:cubicBezTo>
                  <a:pt x="328070" y="308867"/>
                  <a:pt x="324147" y="307330"/>
                  <a:pt x="319640" y="307330"/>
                </a:cubicBezTo>
                <a:cubicBezTo>
                  <a:pt x="314086" y="307330"/>
                  <a:pt x="309950" y="308687"/>
                  <a:pt x="307234" y="311399"/>
                </a:cubicBezTo>
                <a:cubicBezTo>
                  <a:pt x="304517" y="314112"/>
                  <a:pt x="300839" y="319456"/>
                  <a:pt x="296200" y="327430"/>
                </a:cubicBezTo>
                <a:cubicBezTo>
                  <a:pt x="290580" y="337663"/>
                  <a:pt x="280949" y="345898"/>
                  <a:pt x="267306" y="352135"/>
                </a:cubicBezTo>
                <a:cubicBezTo>
                  <a:pt x="242427" y="363606"/>
                  <a:pt x="214032" y="369341"/>
                  <a:pt x="182121" y="369341"/>
                </a:cubicBezTo>
                <a:lnTo>
                  <a:pt x="179184" y="369277"/>
                </a:lnTo>
                <a:lnTo>
                  <a:pt x="179184" y="200588"/>
                </a:lnTo>
                <a:lnTo>
                  <a:pt x="214213" y="200588"/>
                </a:lnTo>
                <a:cubicBezTo>
                  <a:pt x="223998" y="200588"/>
                  <a:pt x="230713" y="199780"/>
                  <a:pt x="234358" y="198163"/>
                </a:cubicBezTo>
                <a:cubicBezTo>
                  <a:pt x="238004" y="196547"/>
                  <a:pt x="239827" y="192552"/>
                  <a:pt x="239827" y="186178"/>
                </a:cubicBezTo>
                <a:cubicBezTo>
                  <a:pt x="239827" y="179586"/>
                  <a:pt x="237988" y="175401"/>
                  <a:pt x="234309" y="173622"/>
                </a:cubicBezTo>
                <a:cubicBezTo>
                  <a:pt x="230630" y="171842"/>
                  <a:pt x="223843" y="170953"/>
                  <a:pt x="213948" y="170953"/>
                </a:cubicBezTo>
                <a:lnTo>
                  <a:pt x="179184" y="170953"/>
                </a:lnTo>
                <a:lnTo>
                  <a:pt x="179184" y="29293"/>
                </a:lnTo>
                <a:cubicBezTo>
                  <a:pt x="217135" y="28801"/>
                  <a:pt x="247206" y="40972"/>
                  <a:pt x="269398" y="65805"/>
                </a:cubicBezTo>
                <a:cubicBezTo>
                  <a:pt x="277476" y="74255"/>
                  <a:pt x="284705" y="78479"/>
                  <a:pt x="291085" y="78479"/>
                </a:cubicBezTo>
                <a:cubicBezTo>
                  <a:pt x="295601" y="78479"/>
                  <a:pt x="299346" y="76602"/>
                  <a:pt x="302320" y="72848"/>
                </a:cubicBezTo>
                <a:cubicBezTo>
                  <a:pt x="305294" y="69093"/>
                  <a:pt x="306781" y="64838"/>
                  <a:pt x="306781" y="60081"/>
                </a:cubicBezTo>
                <a:cubicBezTo>
                  <a:pt x="306781" y="51309"/>
                  <a:pt x="298723" y="41546"/>
                  <a:pt x="282608" y="30793"/>
                </a:cubicBezTo>
                <a:cubicBezTo>
                  <a:pt x="252107" y="10265"/>
                  <a:pt x="211294" y="0"/>
                  <a:pt x="160169" y="0"/>
                </a:cubicBezTo>
                <a:close/>
                <a:moveTo>
                  <a:pt x="518777" y="0"/>
                </a:moveTo>
                <a:cubicBezTo>
                  <a:pt x="474756" y="0"/>
                  <a:pt x="436770" y="19431"/>
                  <a:pt x="404819" y="58294"/>
                </a:cubicBezTo>
                <a:cubicBezTo>
                  <a:pt x="373992" y="95801"/>
                  <a:pt x="358578" y="143491"/>
                  <a:pt x="358578" y="201364"/>
                </a:cubicBezTo>
                <a:cubicBezTo>
                  <a:pt x="358578" y="261452"/>
                  <a:pt x="379776" y="311173"/>
                  <a:pt x="422171" y="350527"/>
                </a:cubicBezTo>
                <a:cubicBezTo>
                  <a:pt x="446981" y="382098"/>
                  <a:pt x="481104" y="397883"/>
                  <a:pt x="524540" y="397883"/>
                </a:cubicBezTo>
                <a:cubicBezTo>
                  <a:pt x="554247" y="397883"/>
                  <a:pt x="583044" y="389255"/>
                  <a:pt x="610933" y="371999"/>
                </a:cubicBezTo>
                <a:cubicBezTo>
                  <a:pt x="640194" y="356150"/>
                  <a:pt x="662961" y="331103"/>
                  <a:pt x="679234" y="296860"/>
                </a:cubicBezTo>
                <a:cubicBezTo>
                  <a:pt x="692119" y="269769"/>
                  <a:pt x="698562" y="237129"/>
                  <a:pt x="698562" y="198942"/>
                </a:cubicBezTo>
                <a:cubicBezTo>
                  <a:pt x="698562" y="137398"/>
                  <a:pt x="681359" y="91425"/>
                  <a:pt x="646953" y="61020"/>
                </a:cubicBezTo>
                <a:cubicBezTo>
                  <a:pt x="630277" y="38574"/>
                  <a:pt x="611425" y="22853"/>
                  <a:pt x="590396" y="13858"/>
                </a:cubicBezTo>
                <a:cubicBezTo>
                  <a:pt x="569367" y="4862"/>
                  <a:pt x="545494" y="243"/>
                  <a:pt x="5187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CN" altLang="en-US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MH_Entry_2"/>
          <p:cNvSpPr/>
          <p:nvPr/>
        </p:nvSpPr>
        <p:spPr>
          <a:xfrm>
            <a:off x="6079490" y="2594610"/>
            <a:ext cx="5237480" cy="9810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CDCDCD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2654" tIns="0" rIns="0" bIns="113894" numCol="1" spcCol="0" rtlCol="0" fromWordArt="0" anchor="b" anchorCtr="0" forceAA="0" compatLnSpc="1">
            <a:normAutofit/>
          </a:bodyPr>
          <a:lstStyle/>
          <a:p>
            <a:pPr algn="l"/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VIP</a:t>
            </a: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政策介绍</a:t>
            </a:r>
            <a:endParaRPr lang="en-US" altLang="zh-CN" sz="3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MH_Number_2"/>
          <p:cNvSpPr txBox="1">
            <a:spLocks noChangeArrowheads="1"/>
          </p:cNvSpPr>
          <p:nvPr/>
        </p:nvSpPr>
        <p:spPr bwMode="auto">
          <a:xfrm flipH="1">
            <a:off x="6084665" y="2873248"/>
            <a:ext cx="976858" cy="550554"/>
          </a:xfrm>
          <a:custGeom>
            <a:avLst/>
            <a:gdLst/>
            <a:ahLst/>
            <a:cxnLst/>
            <a:rect l="l" t="t" r="r" b="b"/>
            <a:pathLst>
              <a:path w="705971" h="397883">
                <a:moveTo>
                  <a:pt x="524896" y="28538"/>
                </a:moveTo>
                <a:cubicBezTo>
                  <a:pt x="527340" y="28538"/>
                  <a:pt x="529548" y="28602"/>
                  <a:pt x="531520" y="28731"/>
                </a:cubicBezTo>
                <a:lnTo>
                  <a:pt x="532823" y="198397"/>
                </a:lnTo>
                <a:lnTo>
                  <a:pt x="531799" y="342548"/>
                </a:lnTo>
                <a:lnTo>
                  <a:pt x="531619" y="368942"/>
                </a:lnTo>
                <a:cubicBezTo>
                  <a:pt x="503255" y="369248"/>
                  <a:pt x="478055" y="361360"/>
                  <a:pt x="456017" y="345279"/>
                </a:cubicBezTo>
                <a:cubicBezTo>
                  <a:pt x="435642" y="326077"/>
                  <a:pt x="420392" y="304467"/>
                  <a:pt x="410264" y="280450"/>
                </a:cubicBezTo>
                <a:cubicBezTo>
                  <a:pt x="400137" y="256432"/>
                  <a:pt x="395074" y="229350"/>
                  <a:pt x="395074" y="199203"/>
                </a:cubicBezTo>
                <a:cubicBezTo>
                  <a:pt x="395074" y="146178"/>
                  <a:pt x="408695" y="104109"/>
                  <a:pt x="435938" y="72995"/>
                </a:cubicBezTo>
                <a:cubicBezTo>
                  <a:pt x="448018" y="59164"/>
                  <a:pt x="462032" y="48296"/>
                  <a:pt x="477982" y="40393"/>
                </a:cubicBezTo>
                <a:cubicBezTo>
                  <a:pt x="493931" y="32490"/>
                  <a:pt x="509569" y="28538"/>
                  <a:pt x="524896" y="28538"/>
                </a:cubicBezTo>
                <a:close/>
                <a:moveTo>
                  <a:pt x="156139" y="0"/>
                </a:moveTo>
                <a:cubicBezTo>
                  <a:pt x="119294" y="0"/>
                  <a:pt x="87550" y="6477"/>
                  <a:pt x="60904" y="19431"/>
                </a:cubicBezTo>
                <a:cubicBezTo>
                  <a:pt x="40816" y="29101"/>
                  <a:pt x="25196" y="43269"/>
                  <a:pt x="14046" y="61934"/>
                </a:cubicBezTo>
                <a:cubicBezTo>
                  <a:pt x="4865" y="77374"/>
                  <a:pt x="274" y="94610"/>
                  <a:pt x="274" y="113641"/>
                </a:cubicBezTo>
                <a:cubicBezTo>
                  <a:pt x="274" y="128393"/>
                  <a:pt x="2918" y="143232"/>
                  <a:pt x="8206" y="158156"/>
                </a:cubicBezTo>
                <a:cubicBezTo>
                  <a:pt x="13494" y="173081"/>
                  <a:pt x="22246" y="190934"/>
                  <a:pt x="34463" y="211714"/>
                </a:cubicBezTo>
                <a:cubicBezTo>
                  <a:pt x="55489" y="247155"/>
                  <a:pt x="80269" y="284521"/>
                  <a:pt x="108804" y="323812"/>
                </a:cubicBezTo>
                <a:lnTo>
                  <a:pt x="139636" y="359467"/>
                </a:lnTo>
                <a:lnTo>
                  <a:pt x="135528" y="359467"/>
                </a:lnTo>
                <a:cubicBezTo>
                  <a:pt x="86768" y="359284"/>
                  <a:pt x="51786" y="357820"/>
                  <a:pt x="30583" y="355076"/>
                </a:cubicBezTo>
                <a:cubicBezTo>
                  <a:pt x="23605" y="353796"/>
                  <a:pt x="18202" y="353155"/>
                  <a:pt x="14372" y="353155"/>
                </a:cubicBezTo>
                <a:cubicBezTo>
                  <a:pt x="4790" y="353155"/>
                  <a:pt x="0" y="358059"/>
                  <a:pt x="0" y="367866"/>
                </a:cubicBezTo>
                <a:cubicBezTo>
                  <a:pt x="0" y="377467"/>
                  <a:pt x="3851" y="383380"/>
                  <a:pt x="11555" y="385603"/>
                </a:cubicBezTo>
                <a:cubicBezTo>
                  <a:pt x="16059" y="387021"/>
                  <a:pt x="22648" y="387730"/>
                  <a:pt x="31320" y="387730"/>
                </a:cubicBezTo>
                <a:lnTo>
                  <a:pt x="342179" y="387730"/>
                </a:lnTo>
                <a:cubicBezTo>
                  <a:pt x="309771" y="343766"/>
                  <a:pt x="282668" y="307363"/>
                  <a:pt x="260868" y="278522"/>
                </a:cubicBezTo>
                <a:cubicBezTo>
                  <a:pt x="239069" y="249682"/>
                  <a:pt x="216392" y="217762"/>
                  <a:pt x="192836" y="182765"/>
                </a:cubicBezTo>
                <a:cubicBezTo>
                  <a:pt x="166916" y="144131"/>
                  <a:pt x="148877" y="115541"/>
                  <a:pt x="138718" y="96993"/>
                </a:cubicBezTo>
                <a:cubicBezTo>
                  <a:pt x="128560" y="78445"/>
                  <a:pt x="123481" y="65005"/>
                  <a:pt x="123481" y="56673"/>
                </a:cubicBezTo>
                <a:cubicBezTo>
                  <a:pt x="123481" y="47746"/>
                  <a:pt x="126968" y="41008"/>
                  <a:pt x="133944" y="36459"/>
                </a:cubicBezTo>
                <a:cubicBezTo>
                  <a:pt x="140920" y="31910"/>
                  <a:pt x="152177" y="29636"/>
                  <a:pt x="167715" y="29636"/>
                </a:cubicBezTo>
                <a:cubicBezTo>
                  <a:pt x="183779" y="29636"/>
                  <a:pt x="200244" y="32319"/>
                  <a:pt x="217110" y="37685"/>
                </a:cubicBezTo>
                <a:cubicBezTo>
                  <a:pt x="233976" y="43052"/>
                  <a:pt x="251145" y="50500"/>
                  <a:pt x="268618" y="60030"/>
                </a:cubicBezTo>
                <a:cubicBezTo>
                  <a:pt x="273715" y="67670"/>
                  <a:pt x="279474" y="77293"/>
                  <a:pt x="285897" y="88898"/>
                </a:cubicBezTo>
                <a:cubicBezTo>
                  <a:pt x="292320" y="100503"/>
                  <a:pt x="295531" y="112005"/>
                  <a:pt x="295531" y="123404"/>
                </a:cubicBezTo>
                <a:cubicBezTo>
                  <a:pt x="295531" y="131181"/>
                  <a:pt x="294533" y="137681"/>
                  <a:pt x="292538" y="142901"/>
                </a:cubicBezTo>
                <a:cubicBezTo>
                  <a:pt x="290543" y="148122"/>
                  <a:pt x="285937" y="155966"/>
                  <a:pt x="278720" y="166434"/>
                </a:cubicBezTo>
                <a:cubicBezTo>
                  <a:pt x="276207" y="170372"/>
                  <a:pt x="274951" y="174051"/>
                  <a:pt x="274951" y="177470"/>
                </a:cubicBezTo>
                <a:cubicBezTo>
                  <a:pt x="274951" y="181694"/>
                  <a:pt x="276580" y="185369"/>
                  <a:pt x="279839" y="188493"/>
                </a:cubicBezTo>
                <a:cubicBezTo>
                  <a:pt x="283097" y="191617"/>
                  <a:pt x="286794" y="193179"/>
                  <a:pt x="290930" y="193179"/>
                </a:cubicBezTo>
                <a:cubicBezTo>
                  <a:pt x="300423" y="193179"/>
                  <a:pt x="308639" y="185983"/>
                  <a:pt x="315579" y="171589"/>
                </a:cubicBezTo>
                <a:cubicBezTo>
                  <a:pt x="322520" y="157196"/>
                  <a:pt x="325990" y="142289"/>
                  <a:pt x="325990" y="126868"/>
                </a:cubicBezTo>
                <a:cubicBezTo>
                  <a:pt x="325990" y="105619"/>
                  <a:pt x="319607" y="85511"/>
                  <a:pt x="306841" y="66543"/>
                </a:cubicBezTo>
                <a:cubicBezTo>
                  <a:pt x="292450" y="45039"/>
                  <a:pt x="272205" y="28573"/>
                  <a:pt x="246109" y="17144"/>
                </a:cubicBezTo>
                <a:cubicBezTo>
                  <a:pt x="220012" y="5715"/>
                  <a:pt x="190022" y="0"/>
                  <a:pt x="156139" y="0"/>
                </a:cubicBezTo>
                <a:close/>
                <a:moveTo>
                  <a:pt x="526186" y="0"/>
                </a:moveTo>
                <a:cubicBezTo>
                  <a:pt x="482165" y="0"/>
                  <a:pt x="444179" y="19431"/>
                  <a:pt x="412228" y="58293"/>
                </a:cubicBezTo>
                <a:cubicBezTo>
                  <a:pt x="381401" y="95801"/>
                  <a:pt x="365987" y="143491"/>
                  <a:pt x="365987" y="201364"/>
                </a:cubicBezTo>
                <a:cubicBezTo>
                  <a:pt x="365987" y="261452"/>
                  <a:pt x="387185" y="311173"/>
                  <a:pt x="429580" y="350527"/>
                </a:cubicBezTo>
                <a:cubicBezTo>
                  <a:pt x="454390" y="382098"/>
                  <a:pt x="488513" y="397883"/>
                  <a:pt x="531949" y="397883"/>
                </a:cubicBezTo>
                <a:cubicBezTo>
                  <a:pt x="561656" y="397883"/>
                  <a:pt x="590454" y="389255"/>
                  <a:pt x="618343" y="371999"/>
                </a:cubicBezTo>
                <a:cubicBezTo>
                  <a:pt x="647603" y="356150"/>
                  <a:pt x="670370" y="331103"/>
                  <a:pt x="686643" y="296860"/>
                </a:cubicBezTo>
                <a:cubicBezTo>
                  <a:pt x="699528" y="269769"/>
                  <a:pt x="705971" y="237129"/>
                  <a:pt x="705971" y="198942"/>
                </a:cubicBezTo>
                <a:cubicBezTo>
                  <a:pt x="705971" y="137398"/>
                  <a:pt x="688768" y="91425"/>
                  <a:pt x="654362" y="61020"/>
                </a:cubicBezTo>
                <a:cubicBezTo>
                  <a:pt x="637686" y="38574"/>
                  <a:pt x="618834" y="22853"/>
                  <a:pt x="597805" y="13858"/>
                </a:cubicBezTo>
                <a:cubicBezTo>
                  <a:pt x="576776" y="4862"/>
                  <a:pt x="552903" y="243"/>
                  <a:pt x="526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  <a:scene3d>
              <a:camera prst="orthographicFront"/>
              <a:lightRig rig="threePt" dir="t"/>
            </a:scene3d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CN" altLang="en-US" sz="1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MH_Entry_4"/>
          <p:cNvSpPr/>
          <p:nvPr/>
        </p:nvSpPr>
        <p:spPr>
          <a:xfrm>
            <a:off x="6080125" y="5015230"/>
            <a:ext cx="6003290" cy="9810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solidFill>
              <a:srgbClr val="CDCDCD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2654" tIns="0" rIns="0" bIns="113894" numCol="1" spcCol="0" rtlCol="0" fromWordArt="0" anchor="b" anchorCtr="0" forceAA="0" compatLnSpc="1">
            <a:normAutofit/>
          </a:bodyPr>
          <a:lstStyle/>
          <a:p>
            <a:pPr algn="l"/>
            <a:r>
              <a:rPr lang="en-US" altLang="zh-CN" sz="3600" b="1" dirty="0">
                <a:solidFill>
                  <a:srgbClr val="BFBFB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VIP</a:t>
            </a:r>
            <a:r>
              <a:rPr lang="zh-CN" altLang="en-US" sz="3600" b="1" dirty="0">
                <a:solidFill>
                  <a:srgbClr val="BFBFB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后台操作指南</a:t>
            </a:r>
          </a:p>
        </p:txBody>
      </p:sp>
      <p:sp>
        <p:nvSpPr>
          <p:cNvPr id="46" name="MH_Number_4"/>
          <p:cNvSpPr txBox="1">
            <a:spLocks noChangeArrowheads="1"/>
          </p:cNvSpPr>
          <p:nvPr/>
        </p:nvSpPr>
        <p:spPr bwMode="auto">
          <a:xfrm flipH="1">
            <a:off x="6083646" y="5245635"/>
            <a:ext cx="981144" cy="577701"/>
          </a:xfrm>
          <a:custGeom>
            <a:avLst/>
            <a:gdLst/>
            <a:ahLst/>
            <a:cxnLst/>
            <a:rect l="l" t="t" r="r" b="b"/>
            <a:pathLst>
              <a:path w="709069" h="417502">
                <a:moveTo>
                  <a:pt x="217053" y="199798"/>
                </a:moveTo>
                <a:lnTo>
                  <a:pt x="313389" y="304757"/>
                </a:lnTo>
                <a:cubicBezTo>
                  <a:pt x="301127" y="305086"/>
                  <a:pt x="284045" y="305250"/>
                  <a:pt x="262144" y="305250"/>
                </a:cubicBezTo>
                <a:lnTo>
                  <a:pt x="217053" y="304847"/>
                </a:lnTo>
                <a:close/>
                <a:moveTo>
                  <a:pt x="527994" y="48157"/>
                </a:moveTo>
                <a:cubicBezTo>
                  <a:pt x="530438" y="48157"/>
                  <a:pt x="532646" y="48221"/>
                  <a:pt x="534618" y="48350"/>
                </a:cubicBezTo>
                <a:lnTo>
                  <a:pt x="535921" y="218016"/>
                </a:lnTo>
                <a:lnTo>
                  <a:pt x="534897" y="362167"/>
                </a:lnTo>
                <a:lnTo>
                  <a:pt x="534717" y="388561"/>
                </a:lnTo>
                <a:cubicBezTo>
                  <a:pt x="506353" y="388867"/>
                  <a:pt x="481153" y="380979"/>
                  <a:pt x="459115" y="364898"/>
                </a:cubicBezTo>
                <a:cubicBezTo>
                  <a:pt x="438740" y="345696"/>
                  <a:pt x="423490" y="324086"/>
                  <a:pt x="413362" y="300069"/>
                </a:cubicBezTo>
                <a:cubicBezTo>
                  <a:pt x="403235" y="276051"/>
                  <a:pt x="398172" y="248969"/>
                  <a:pt x="398172" y="218822"/>
                </a:cubicBezTo>
                <a:cubicBezTo>
                  <a:pt x="398172" y="165797"/>
                  <a:pt x="411793" y="123728"/>
                  <a:pt x="439036" y="92614"/>
                </a:cubicBezTo>
                <a:cubicBezTo>
                  <a:pt x="451116" y="78783"/>
                  <a:pt x="465130" y="67915"/>
                  <a:pt x="481080" y="60012"/>
                </a:cubicBezTo>
                <a:cubicBezTo>
                  <a:pt x="497029" y="52109"/>
                  <a:pt x="512667" y="48157"/>
                  <a:pt x="527994" y="48157"/>
                </a:cubicBezTo>
                <a:close/>
                <a:moveTo>
                  <a:pt x="529284" y="19619"/>
                </a:moveTo>
                <a:cubicBezTo>
                  <a:pt x="485263" y="19619"/>
                  <a:pt x="447277" y="39050"/>
                  <a:pt x="415326" y="77913"/>
                </a:cubicBezTo>
                <a:cubicBezTo>
                  <a:pt x="384499" y="115420"/>
                  <a:pt x="369085" y="163110"/>
                  <a:pt x="369085" y="220983"/>
                </a:cubicBezTo>
                <a:cubicBezTo>
                  <a:pt x="369085" y="281071"/>
                  <a:pt x="390283" y="330792"/>
                  <a:pt x="432678" y="370146"/>
                </a:cubicBezTo>
                <a:cubicBezTo>
                  <a:pt x="457488" y="401717"/>
                  <a:pt x="491611" y="417502"/>
                  <a:pt x="535047" y="417502"/>
                </a:cubicBezTo>
                <a:cubicBezTo>
                  <a:pt x="564754" y="417502"/>
                  <a:pt x="593552" y="408874"/>
                  <a:pt x="621441" y="391618"/>
                </a:cubicBezTo>
                <a:cubicBezTo>
                  <a:pt x="650701" y="375769"/>
                  <a:pt x="673468" y="350722"/>
                  <a:pt x="689741" y="316479"/>
                </a:cubicBezTo>
                <a:cubicBezTo>
                  <a:pt x="702626" y="289388"/>
                  <a:pt x="709069" y="256748"/>
                  <a:pt x="709069" y="218561"/>
                </a:cubicBezTo>
                <a:cubicBezTo>
                  <a:pt x="709069" y="157017"/>
                  <a:pt x="691866" y="111044"/>
                  <a:pt x="657460" y="80639"/>
                </a:cubicBezTo>
                <a:cubicBezTo>
                  <a:pt x="640784" y="58193"/>
                  <a:pt x="621932" y="42472"/>
                  <a:pt x="600903" y="33477"/>
                </a:cubicBezTo>
                <a:cubicBezTo>
                  <a:pt x="579874" y="24481"/>
                  <a:pt x="556001" y="19862"/>
                  <a:pt x="529284" y="19619"/>
                </a:cubicBezTo>
                <a:close/>
                <a:moveTo>
                  <a:pt x="54881" y="0"/>
                </a:moveTo>
                <a:lnTo>
                  <a:pt x="55241" y="24953"/>
                </a:lnTo>
                <a:lnTo>
                  <a:pt x="55957" y="110090"/>
                </a:lnTo>
                <a:lnTo>
                  <a:pt x="56523" y="231157"/>
                </a:lnTo>
                <a:lnTo>
                  <a:pt x="55828" y="304103"/>
                </a:lnTo>
                <a:lnTo>
                  <a:pt x="52402" y="303209"/>
                </a:lnTo>
                <a:lnTo>
                  <a:pt x="22733" y="302107"/>
                </a:lnTo>
                <a:lnTo>
                  <a:pt x="13566" y="301473"/>
                </a:lnTo>
                <a:cubicBezTo>
                  <a:pt x="4522" y="301473"/>
                  <a:pt x="0" y="306724"/>
                  <a:pt x="0" y="317225"/>
                </a:cubicBezTo>
                <a:cubicBezTo>
                  <a:pt x="0" y="326140"/>
                  <a:pt x="3843" y="331193"/>
                  <a:pt x="11529" y="332382"/>
                </a:cubicBezTo>
                <a:cubicBezTo>
                  <a:pt x="12701" y="332776"/>
                  <a:pt x="19749" y="333069"/>
                  <a:pt x="32671" y="333261"/>
                </a:cubicBezTo>
                <a:lnTo>
                  <a:pt x="55429" y="333261"/>
                </a:lnTo>
                <a:lnTo>
                  <a:pt x="55429" y="407349"/>
                </a:lnTo>
                <a:lnTo>
                  <a:pt x="218150" y="407349"/>
                </a:lnTo>
                <a:lnTo>
                  <a:pt x="217327" y="364298"/>
                </a:lnTo>
                <a:lnTo>
                  <a:pt x="217054" y="334371"/>
                </a:lnTo>
                <a:lnTo>
                  <a:pt x="218909" y="334371"/>
                </a:lnTo>
                <a:lnTo>
                  <a:pt x="244639" y="334101"/>
                </a:lnTo>
                <a:lnTo>
                  <a:pt x="304561" y="334907"/>
                </a:lnTo>
                <a:lnTo>
                  <a:pt x="320472" y="335177"/>
                </a:lnTo>
                <a:cubicBezTo>
                  <a:pt x="330959" y="335177"/>
                  <a:pt x="338708" y="334011"/>
                  <a:pt x="343719" y="331679"/>
                </a:cubicBezTo>
                <a:cubicBezTo>
                  <a:pt x="348730" y="329346"/>
                  <a:pt x="351235" y="324721"/>
                  <a:pt x="351235" y="317804"/>
                </a:cubicBezTo>
                <a:cubicBezTo>
                  <a:pt x="351235" y="313271"/>
                  <a:pt x="349324" y="308592"/>
                  <a:pt x="345501" y="303769"/>
                </a:cubicBezTo>
                <a:cubicBezTo>
                  <a:pt x="341677" y="298945"/>
                  <a:pt x="331895" y="288107"/>
                  <a:pt x="316155" y="27125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CN" altLang="en-US" sz="140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MH_Others_11"/>
          <p:cNvSpPr/>
          <p:nvPr/>
        </p:nvSpPr>
        <p:spPr>
          <a:xfrm>
            <a:off x="2661202" y="199"/>
            <a:ext cx="368475" cy="7232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9" name="MH_Others_12"/>
          <p:cNvCxnSpPr/>
          <p:nvPr/>
        </p:nvCxnSpPr>
        <p:spPr>
          <a:xfrm>
            <a:off x="3095396" y="199"/>
            <a:ext cx="0" cy="723225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Others_1"/>
          <p:cNvSpPr txBox="1"/>
          <p:nvPr/>
        </p:nvSpPr>
        <p:spPr bwMode="auto">
          <a:xfrm rot="16200000">
            <a:off x="-771624" y="2436744"/>
            <a:ext cx="6234122" cy="13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80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CONTENT</a:t>
            </a:r>
            <a:endParaRPr lang="zh-CN" altLang="en-US" sz="80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MH_Others_1"/>
          <p:cNvSpPr txBox="1"/>
          <p:nvPr/>
        </p:nvSpPr>
        <p:spPr bwMode="auto">
          <a:xfrm>
            <a:off x="2997804" y="3957563"/>
            <a:ext cx="1440080" cy="224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 anchorCtr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7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目 录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10" grpId="0" bldLvl="0" animBg="1"/>
      <p:bldP spid="44" grpId="0" animBg="1"/>
      <p:bldP spid="22" grpId="0" bldLvl="0" animBg="1"/>
      <p:bldP spid="43" grpId="0" bldLvl="0" animBg="1"/>
      <p:bldP spid="25" grpId="0" bldLvl="0" animBg="1"/>
      <p:bldP spid="46" grpId="0" animBg="1"/>
      <p:bldP spid="18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9" y="802356"/>
            <a:ext cx="12858750" cy="6430294"/>
          </a:xfrm>
          <a:prstGeom prst="rect">
            <a:avLst/>
          </a:prstGeom>
        </p:spPr>
      </p:pic>
      <p:sp>
        <p:nvSpPr>
          <p:cNvPr id="38" name="AutoShape 13"/>
          <p:cNvSpPr/>
          <p:nvPr/>
        </p:nvSpPr>
        <p:spPr bwMode="auto">
          <a:xfrm>
            <a:off x="5654284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68%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6802703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32%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01090" y="160655"/>
            <a:ext cx="3050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新增媒体</a:t>
            </a: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972904" y="3398460"/>
            <a:ext cx="6789584" cy="899219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024383" y="3398460"/>
            <a:ext cx="6587273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宋体" panose="02010600030101010101" pitchFamily="2" charset="-122"/>
                <a:sym typeface="+mn-ea"/>
              </a:rPr>
              <a:t>讯宝通</a:t>
            </a:r>
            <a:r>
              <a:rPr lang="zh-CN" altLang="en-US" dirty="0"/>
              <a:t>新增加的媒体，会显示在“新增媒体中”代理商可点击“同步新增媒体”</a:t>
            </a:r>
            <a:r>
              <a:rPr lang="en-US" altLang="zh-CN" dirty="0"/>
              <a:t>—</a:t>
            </a:r>
            <a:r>
              <a:rPr lang="zh-CN" altLang="en-US" dirty="0"/>
              <a:t>“一键通过”将媒体增加在自己的平台。</a:t>
            </a:r>
          </a:p>
        </p:txBody>
      </p:sp>
      <p:pic>
        <p:nvPicPr>
          <p:cNvPr id="2" name="图片 1" descr="111111111111111111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85" y="84455"/>
            <a:ext cx="628015" cy="675005"/>
          </a:xfrm>
          <a:prstGeom prst="rect">
            <a:avLst/>
          </a:prstGeom>
        </p:spPr>
      </p:pic>
      <p:pic>
        <p:nvPicPr>
          <p:cNvPr id="4" name="图片 3" descr="微信图片_201901021646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05" y="88265"/>
            <a:ext cx="678180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9" y="786764"/>
            <a:ext cx="12858750" cy="64458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01974" y="160655"/>
            <a:ext cx="33496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媒体价格管理</a:t>
            </a: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0652760" y="1563625"/>
            <a:ext cx="2105025" cy="5276088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769219" y="1563625"/>
            <a:ext cx="198856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dirty="0"/>
              <a:t>通过</a:t>
            </a:r>
            <a:r>
              <a:rPr lang="en-US" altLang="zh-CN" dirty="0"/>
              <a:t>“</a:t>
            </a:r>
            <a:r>
              <a:rPr lang="zh-CN" altLang="en-US" dirty="0"/>
              <a:t>价格管理</a:t>
            </a:r>
            <a:r>
              <a:rPr lang="en-US" altLang="zh-CN" dirty="0"/>
              <a:t>”</a:t>
            </a:r>
            <a:r>
              <a:rPr lang="zh-CN" altLang="en-US" dirty="0"/>
              <a:t>可以阶梯性的调整自己平台上的媒体价格，            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/>
              <a:t>“</a:t>
            </a:r>
            <a:r>
              <a:rPr lang="zh-CN" altLang="en-US" dirty="0"/>
              <a:t>会员列表</a:t>
            </a:r>
            <a:r>
              <a:rPr lang="en-US" altLang="zh-CN" dirty="0"/>
              <a:t>”</a:t>
            </a:r>
            <a:r>
              <a:rPr lang="zh-CN" altLang="en-US" dirty="0"/>
              <a:t>栏目可以设定客户等级，使客户按照自己的等级在平台发稿，我们的代理商系统支持</a:t>
            </a:r>
            <a:r>
              <a:rPr lang="en-US" altLang="zh-CN" dirty="0"/>
              <a:t>4</a:t>
            </a:r>
            <a:r>
              <a:rPr lang="zh-CN" altLang="en-US" dirty="0"/>
              <a:t>种等级。</a:t>
            </a:r>
          </a:p>
          <a:p>
            <a:endParaRPr lang="zh-CN" altLang="en-US" dirty="0"/>
          </a:p>
          <a:p>
            <a:r>
              <a:rPr lang="zh-CN" altLang="en-US" dirty="0"/>
              <a:t>设置好价格模板之后，依次点击</a:t>
            </a:r>
            <a:r>
              <a:rPr lang="en-US" altLang="zh-CN" dirty="0"/>
              <a:t>“</a:t>
            </a:r>
            <a:r>
              <a:rPr lang="zh-CN" altLang="en-US" dirty="0"/>
              <a:t>保存修改</a:t>
            </a:r>
            <a:r>
              <a:rPr lang="en-US" altLang="zh-CN" dirty="0"/>
              <a:t>”--“</a:t>
            </a:r>
            <a:r>
              <a:rPr lang="zh-CN" altLang="en-US" dirty="0"/>
              <a:t>同步新增媒体</a:t>
            </a:r>
            <a:r>
              <a:rPr lang="en-US" altLang="zh-CN" dirty="0"/>
              <a:t>”</a:t>
            </a:r>
            <a:r>
              <a:rPr lang="zh-CN" altLang="en-US" dirty="0"/>
              <a:t>即可将全部媒体导入到平台上。</a:t>
            </a:r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 descr="微信图片_201901021646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" y="45720"/>
            <a:ext cx="678180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3" y="-8690"/>
            <a:ext cx="12858044" cy="72322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183" y="2248248"/>
            <a:ext cx="6840385" cy="27361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60634" y="3316342"/>
            <a:ext cx="3664365" cy="61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VIP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政策介绍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21187" y="2189815"/>
            <a:ext cx="2379368" cy="271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</a:p>
          <a:p>
            <a:pPr algn="ctr">
              <a:buNone/>
            </a:pPr>
            <a:r>
              <a:rPr lang="en-US" altLang="zh-CN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21173" y="2406106"/>
            <a:ext cx="0" cy="23327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16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3"/>
          <p:cNvSpPr/>
          <p:nvPr/>
        </p:nvSpPr>
        <p:spPr bwMode="auto">
          <a:xfrm>
            <a:off x="5654284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68%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6802703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32%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01090" y="160655"/>
            <a:ext cx="3050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VIP</a:t>
            </a:r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独立平台</a:t>
            </a: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6720" y="915670"/>
            <a:ext cx="11972925" cy="4481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sz="24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sz="24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优势：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 VIP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自助发稿，系统自动发稿。无需代发。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、无需做账，所有订单及消费在后台生成财务报表，可一键导出。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、客户预充值发稿，无需催账。亦可设定周结、月结形式。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sz="24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备注：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、在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期间，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 VIP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可以补交差额升级为更高等级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 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。不额外增加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年费时间。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 VIP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年费不可以充当发稿费用消费。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 VIP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可自行提供域名，供讯宝通为其搭建平台。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、若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为企业性质，可在支付宝官网申请收银台，使其平台可自动充值。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微信图片_201901021646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62865"/>
            <a:ext cx="67818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7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3"/>
          <p:cNvSpPr/>
          <p:nvPr/>
        </p:nvSpPr>
        <p:spPr bwMode="auto">
          <a:xfrm>
            <a:off x="5654284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68%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6802703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32%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01090" y="160655"/>
            <a:ext cx="272140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资源优势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6720" y="915670"/>
            <a:ext cx="11972925" cy="273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70000"/>
              </a:lnSpc>
              <a:buFont typeface="+mj-ea"/>
              <a:buNone/>
            </a:pPr>
            <a:endParaRPr lang="en-US" altLang="zh-CN" sz="24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en-US" altLang="zh-CN" sz="24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sz="24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优势：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、将讯宝通全部媒体资源整合到您的平台上，丰富您的媒体库，媒体价格可批量上调。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、媒体稿件通过</a:t>
            </a:r>
            <a:r>
              <a:rPr 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系统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，自动接入</a:t>
            </a:r>
            <a:r>
              <a:rPr lang="zh-CN" altLang="en-US" sz="1800" dirty="0">
                <a:latin typeface="宋体" panose="02010600030101010101" pitchFamily="2" charset="-122"/>
                <a:sym typeface="+mn-ea"/>
              </a:rPr>
              <a:t>讯宝通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编辑出稿，并将回链返回至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账户。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zh-CN" altLang="en-US" sz="1800" dirty="0">
                <a:latin typeface="宋体" panose="02010600030101010101" pitchFamily="2" charset="-122"/>
                <a:sym typeface="+mn-ea"/>
              </a:rPr>
              <a:t>讯宝通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更新、增加的媒体资源，第一时间自动更新到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的平台上。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sz="24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 descr="微信图片_201901021646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38" y="64452"/>
            <a:ext cx="67818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3"/>
          <p:cNvSpPr/>
          <p:nvPr/>
        </p:nvSpPr>
        <p:spPr bwMode="auto">
          <a:xfrm>
            <a:off x="5654284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68%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6802703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32%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708785" y="160655"/>
            <a:ext cx="2442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媒体价格</a:t>
            </a: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6720" y="915670"/>
            <a:ext cx="11972925" cy="422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sz="24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媒体价格：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sz="24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V1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普通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 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：媒体价格与普通会员一致，享受平台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4000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个媒体资源的发布。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V2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高级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：媒体价格比普通代理更低，一般媒体低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2-20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元以上，部分媒体低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30-800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元，优惠幅度为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15%-20%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</a:t>
            </a:r>
          </a:p>
          <a:p>
            <a:pPr>
              <a:lnSpc>
                <a:spcPct val="70000"/>
              </a:lnSpc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V3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核心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：媒体价格与高级代理一致，一般媒体低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2-20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元以上，部分媒体低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30-800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元，优惠幅度为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15%-20%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sz="24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优势：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zh-CN" altLang="en-US" sz="1800" dirty="0">
                <a:latin typeface="宋体" panose="02010600030101010101" pitchFamily="2" charset="-122"/>
                <a:sym typeface="+mn-ea"/>
              </a:rPr>
              <a:t>讯宝通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平台全部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10000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多个媒体资源，全部一手编辑价，同时为高级、核心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提供更优势的价格。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sz="24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备注：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 VIP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在自己平台选择一个媒体发布文章为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元，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 VIP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</a:t>
            </a:r>
            <a:r>
              <a:rPr lang="zh-CN" altLang="en-US" dirty="0">
                <a:latin typeface="宋体" panose="02010600030101010101" pitchFamily="2" charset="-122"/>
                <a:sym typeface="+mn-ea"/>
              </a:rPr>
              <a:t>讯宝通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价为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元，文章由</a:t>
            </a:r>
            <a:r>
              <a:rPr lang="zh-CN" altLang="en-US" dirty="0">
                <a:latin typeface="宋体" panose="02010600030101010101" pitchFamily="2" charset="-122"/>
                <a:sym typeface="+mn-ea"/>
              </a:rPr>
              <a:t>讯宝通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安排发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布完成之后，扣除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账户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元。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 VIP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利润为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A-B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元。</a:t>
            </a:r>
          </a:p>
        </p:txBody>
      </p:sp>
      <p:pic>
        <p:nvPicPr>
          <p:cNvPr id="7" name="图片 6" descr="微信图片_201901021646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95" y="44450"/>
            <a:ext cx="67818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3"/>
          <p:cNvSpPr/>
          <p:nvPr/>
        </p:nvSpPr>
        <p:spPr bwMode="auto">
          <a:xfrm>
            <a:off x="5654284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68%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6802703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32%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521460" y="160655"/>
            <a:ext cx="2630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VIP</a:t>
            </a:r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其他优势</a:t>
            </a: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6720" y="915670"/>
            <a:ext cx="12098020" cy="442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70000"/>
              </a:lnSpc>
              <a:buFont typeface="+mj-ea"/>
              <a:buNone/>
            </a:pP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导出媒体价格表：</a:t>
            </a:r>
            <a:r>
              <a:rPr lang="zh-CN" altLang="en-US" sz="1800" dirty="0">
                <a:latin typeface="宋体" panose="02010600030101010101" pitchFamily="2" charset="-122"/>
                <a:sym typeface="+mn-ea"/>
              </a:rPr>
              <a:t>讯宝通</a:t>
            </a:r>
            <a:r>
              <a:rPr lang="en-US" altLang="zh-CN" sz="1800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享有导出平台媒体价格表的功能。</a:t>
            </a:r>
            <a:endParaRPr lang="zh-CN" altLang="en-US" sz="18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       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sz="18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sz="18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代开发票：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 VIP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可免费开票，票面为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个点普票。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 VIP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充值金额可开发票，票面为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个点，可选择普票或者专票，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税点为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个点。非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不提供开发票业务。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提供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业务：</a:t>
            </a:r>
            <a:r>
              <a:rPr lang="zh-CN" altLang="en-US" dirty="0">
                <a:latin typeface="宋体" panose="02010600030101010101" pitchFamily="2" charset="-122"/>
                <a:sym typeface="+mn-ea"/>
              </a:rPr>
              <a:t>讯宝通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提供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种业务：软文业务、自媒体业务、软文代写业务。</a:t>
            </a: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     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可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选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代理一种业务至独立平台，高级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选择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种，核心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选择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种。</a:t>
            </a:r>
            <a:endParaRPr lang="en-US" altLang="zh-CN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endParaRPr lang="en-US" altLang="zh-CN" sz="24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endParaRPr lang="en-US" altLang="zh-CN" sz="24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endParaRPr lang="en-US" altLang="zh-CN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endParaRPr lang="en-US" altLang="zh-CN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7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提供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sz="2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管理系统：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</a:t>
            </a:r>
            <a:r>
              <a:rPr lang="en-US" altLang="zh-CN" dirty="0">
                <a:latin typeface="宋体" panose="02010600030101010101" pitchFamily="2" charset="-122"/>
                <a:sym typeface="+mn-ea"/>
              </a:rPr>
              <a:t>VIP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提供管理系统，方便做账，管理财务信息。</a:t>
            </a:r>
            <a:endParaRPr lang="zh-CN" altLang="en-US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 descr="微信图片_201901021646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01" y="64135"/>
            <a:ext cx="67818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: 圆角 38"/>
          <p:cNvSpPr/>
          <p:nvPr/>
        </p:nvSpPr>
        <p:spPr>
          <a:xfrm>
            <a:off x="5205307" y="913866"/>
            <a:ext cx="2447866" cy="59531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2" name="矩形: 圆角 1"/>
          <p:cNvSpPr/>
          <p:nvPr/>
        </p:nvSpPr>
        <p:spPr>
          <a:xfrm>
            <a:off x="1412254" y="913866"/>
            <a:ext cx="2447866" cy="59531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23" name="矩形: 圆角 22"/>
          <p:cNvSpPr/>
          <p:nvPr/>
        </p:nvSpPr>
        <p:spPr>
          <a:xfrm>
            <a:off x="1577999" y="1055068"/>
            <a:ext cx="2083635" cy="492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9" name="矩形 28"/>
          <p:cNvSpPr/>
          <p:nvPr/>
        </p:nvSpPr>
        <p:spPr>
          <a:xfrm>
            <a:off x="4166196" y="278763"/>
            <a:ext cx="8691143" cy="1988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12" y="278763"/>
            <a:ext cx="527480" cy="1988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35150" y="76835"/>
            <a:ext cx="2007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VIP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权益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: 圆角 39"/>
          <p:cNvSpPr/>
          <p:nvPr/>
        </p:nvSpPr>
        <p:spPr>
          <a:xfrm>
            <a:off x="9103422" y="915762"/>
            <a:ext cx="2447866" cy="59512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框 2"/>
          <p:cNvSpPr txBox="1"/>
          <p:nvPr/>
        </p:nvSpPr>
        <p:spPr>
          <a:xfrm>
            <a:off x="1576705" y="1115695"/>
            <a:ext cx="2283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95" b="1" dirty="0">
                <a:solidFill>
                  <a:srgbClr val="C00000"/>
                </a:solidFill>
              </a:rPr>
              <a:t>￥</a:t>
            </a:r>
            <a:r>
              <a:rPr lang="en-US" altLang="zh-CN" sz="1795" b="1" dirty="0">
                <a:solidFill>
                  <a:srgbClr val="C00000"/>
                </a:solidFill>
              </a:rPr>
              <a:t>50000</a:t>
            </a:r>
            <a:r>
              <a:rPr lang="zh-CN" altLang="en-US" sz="1795" b="1" dirty="0">
                <a:solidFill>
                  <a:srgbClr val="C00000"/>
                </a:solidFill>
              </a:rPr>
              <a:t>元 普通</a:t>
            </a:r>
            <a:r>
              <a:rPr lang="en-US" altLang="zh-CN" sz="1795" b="1" dirty="0">
                <a:solidFill>
                  <a:srgbClr val="C00000"/>
                </a:solidFill>
              </a:rPr>
              <a:t>VIP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0265" y="1864217"/>
            <a:ext cx="2459855" cy="466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altLang="zh-CN" sz="1580" b="1" dirty="0">
                <a:solidFill>
                  <a:srgbClr val="C00000"/>
                </a:solidFill>
                <a:latin typeface="+mj-ea"/>
                <a:ea typeface="+mj-ea"/>
              </a:rPr>
              <a:t>VIP</a:t>
            </a: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</a:rPr>
              <a:t>系统</a:t>
            </a: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</a:rPr>
              <a:t>媒体普通代理价</a:t>
            </a: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endParaRPr lang="zh-CN" altLang="en-US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</a:rPr>
              <a:t>提供发票服务</a:t>
            </a: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en-US" altLang="zh-CN" sz="1580" b="1" dirty="0">
                <a:solidFill>
                  <a:srgbClr val="C00000"/>
                </a:solidFill>
                <a:latin typeface="+mj-ea"/>
                <a:ea typeface="+mj-ea"/>
              </a:rPr>
              <a:t>8×365 VIP</a:t>
            </a: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</a:rPr>
              <a:t>服务</a:t>
            </a: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</a:rPr>
              <a:t>提供服务器</a:t>
            </a: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</a:rPr>
              <a:t>提供</a:t>
            </a:r>
            <a:r>
              <a:rPr lang="en-US" altLang="zh-CN" sz="1580" b="1" dirty="0">
                <a:solidFill>
                  <a:srgbClr val="C00000"/>
                </a:solidFill>
                <a:latin typeface="+mj-ea"/>
                <a:ea typeface="+mj-ea"/>
              </a:rPr>
              <a:t>1</a:t>
            </a: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</a:rPr>
              <a:t>种代理业务</a:t>
            </a: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</a:rPr>
              <a:t>草稿箱功能</a:t>
            </a: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en-US" altLang="zh-CN" sz="1580" b="1" dirty="0">
                <a:solidFill>
                  <a:srgbClr val="C00000"/>
                </a:solidFill>
                <a:latin typeface="+mj-ea"/>
                <a:ea typeface="+mj-ea"/>
              </a:rPr>
              <a:t>×</a:t>
            </a: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en-US" altLang="zh-CN" sz="1580" b="1" dirty="0">
                <a:solidFill>
                  <a:srgbClr val="C00000"/>
                </a:solidFill>
                <a:latin typeface="+mj-ea"/>
                <a:ea typeface="+mj-ea"/>
              </a:rPr>
              <a:t>×</a:t>
            </a: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en-US" altLang="zh-CN" sz="1580" b="1" dirty="0">
                <a:solidFill>
                  <a:srgbClr val="C00000"/>
                </a:solidFill>
                <a:latin typeface="+mj-ea"/>
              </a:rPr>
              <a:t>×</a:t>
            </a: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en-US" altLang="zh-CN" sz="1580" b="1" dirty="0">
                <a:solidFill>
                  <a:srgbClr val="C00000"/>
                </a:solidFill>
                <a:latin typeface="+mj-ea"/>
              </a:rPr>
              <a:t>×</a:t>
            </a: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en-US" altLang="zh-CN" sz="1580" b="1" dirty="0">
                <a:solidFill>
                  <a:srgbClr val="C00000"/>
                </a:solidFill>
                <a:latin typeface="+mj-ea"/>
              </a:rPr>
              <a:t>×</a:t>
            </a: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en-US" altLang="zh-CN" sz="1580" b="1" dirty="0">
                <a:solidFill>
                  <a:srgbClr val="C00000"/>
                </a:solidFill>
                <a:latin typeface="+mj-ea"/>
              </a:rPr>
              <a:t>×</a:t>
            </a: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en-US" altLang="zh-CN" sz="1580" b="1" dirty="0">
                <a:solidFill>
                  <a:srgbClr val="C00000"/>
                </a:solidFill>
                <a:latin typeface="+mj-ea"/>
              </a:rPr>
              <a:t>×</a:t>
            </a: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264715" y="1864217"/>
            <a:ext cx="2434456" cy="4350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altLang="zh-CN" sz="1580" b="1" dirty="0">
                <a:solidFill>
                  <a:srgbClr val="C00000"/>
                </a:solidFill>
                <a:latin typeface="+mj-ea"/>
                <a:ea typeface="+mj-ea"/>
              </a:rPr>
              <a:t>VIP</a:t>
            </a: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</a:rPr>
              <a:t>系统</a:t>
            </a:r>
            <a:r>
              <a:rPr lang="en-US" altLang="zh-CN" sz="1580" b="1" dirty="0">
                <a:solidFill>
                  <a:srgbClr val="C00000"/>
                </a:solidFill>
                <a:latin typeface="+mj-ea"/>
                <a:ea typeface="+mj-ea"/>
              </a:rPr>
              <a:t>+</a:t>
            </a: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</a:rPr>
              <a:t>页面</a:t>
            </a: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</a:rPr>
              <a:t>媒体高级代理价</a:t>
            </a: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endParaRPr lang="zh-CN" altLang="en-US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</a:rPr>
              <a:t>提供发票服务</a:t>
            </a: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r>
              <a:rPr lang="en-US" altLang="zh-CN" sz="1580" b="1" dirty="0">
                <a:solidFill>
                  <a:srgbClr val="C00000"/>
                </a:solidFill>
                <a:latin typeface="+mj-ea"/>
              </a:rPr>
              <a:t>8×365 VIP</a:t>
            </a:r>
            <a:r>
              <a:rPr lang="zh-CN" altLang="en-US" sz="1580" b="1" dirty="0">
                <a:solidFill>
                  <a:srgbClr val="C00000"/>
                </a:solidFill>
                <a:latin typeface="+mj-ea"/>
              </a:rPr>
              <a:t>服务</a:t>
            </a: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</a:rPr>
              <a:t>提供服务器</a:t>
            </a:r>
          </a:p>
          <a:p>
            <a:pPr algn="ctr">
              <a:lnSpc>
                <a:spcPct val="65000"/>
              </a:lnSpc>
            </a:pPr>
            <a:endParaRPr lang="zh-CN" altLang="en-US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提供</a:t>
            </a:r>
            <a:r>
              <a:rPr lang="en-US" altLang="zh-CN" sz="158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2</a:t>
            </a: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种代理业务</a:t>
            </a:r>
            <a:endParaRPr lang="en-US" altLang="zh-CN" sz="1580" b="1" dirty="0">
              <a:solidFill>
                <a:srgbClr val="C00000"/>
              </a:solidFill>
              <a:latin typeface="+mj-ea"/>
              <a:ea typeface="+mj-ea"/>
              <a:sym typeface="+mn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  <a:sym typeface="+mn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</a:rPr>
              <a:t>草稿箱功能</a:t>
            </a: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endParaRPr lang="zh-CN" altLang="en-US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</a:rPr>
              <a:t>弹窗公告功能</a:t>
            </a: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</a:rPr>
              <a:t>首页新闻资讯发布</a:t>
            </a: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</a:rPr>
              <a:t>支付宝在线充值功能</a:t>
            </a: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</a:rPr>
              <a:t>网站注册量统计</a:t>
            </a: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en-US" altLang="zh-CN" sz="1580" b="1" dirty="0">
                <a:solidFill>
                  <a:srgbClr val="C00000"/>
                </a:solidFill>
                <a:latin typeface="+mj-ea"/>
              </a:rPr>
              <a:t>×</a:t>
            </a: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en-US" altLang="zh-CN" sz="1580" b="1" dirty="0">
                <a:solidFill>
                  <a:srgbClr val="C00000"/>
                </a:solidFill>
                <a:latin typeface="+mj-ea"/>
              </a:rPr>
              <a:t>×</a:t>
            </a: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en-US" altLang="zh-CN" sz="1580" b="1" dirty="0">
                <a:solidFill>
                  <a:srgbClr val="C00000"/>
                </a:solidFill>
                <a:latin typeface="+mj-ea"/>
              </a:rPr>
              <a:t>×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113618" y="1869366"/>
            <a:ext cx="2427472" cy="529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altLang="zh-CN" sz="1580" b="1" dirty="0">
                <a:solidFill>
                  <a:srgbClr val="C00000"/>
                </a:solidFill>
                <a:latin typeface="+mj-ea"/>
                <a:ea typeface="+mj-ea"/>
              </a:rPr>
              <a:t>VIP</a:t>
            </a: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</a:rPr>
              <a:t>系统</a:t>
            </a:r>
            <a:r>
              <a:rPr lang="en-US" altLang="zh-CN" sz="1580" b="1" dirty="0">
                <a:solidFill>
                  <a:srgbClr val="C00000"/>
                </a:solidFill>
                <a:latin typeface="+mj-ea"/>
                <a:ea typeface="+mj-ea"/>
              </a:rPr>
              <a:t>+</a:t>
            </a: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</a:rPr>
              <a:t>页面定制</a:t>
            </a: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</a:rPr>
              <a:t>媒体核心代理价</a:t>
            </a: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endParaRPr lang="zh-CN" altLang="en-US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</a:rPr>
              <a:t>提供发票服务</a:t>
            </a: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r>
              <a:rPr lang="en-US" altLang="zh-CN" sz="1580" b="1" dirty="0">
                <a:solidFill>
                  <a:srgbClr val="C00000"/>
                </a:solidFill>
                <a:latin typeface="+mj-ea"/>
              </a:rPr>
              <a:t>24×365 VIP</a:t>
            </a:r>
            <a:r>
              <a:rPr lang="zh-CN" altLang="en-US" sz="1580" b="1" dirty="0">
                <a:solidFill>
                  <a:srgbClr val="C00000"/>
                </a:solidFill>
                <a:latin typeface="+mj-ea"/>
              </a:rPr>
              <a:t>服务</a:t>
            </a: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</a:rPr>
              <a:t>提供服务器</a:t>
            </a:r>
            <a:endParaRPr lang="zh-CN" altLang="en-US" sz="1580" b="1" dirty="0">
              <a:solidFill>
                <a:srgbClr val="C00000"/>
              </a:solidFill>
              <a:latin typeface="+mj-ea"/>
              <a:ea typeface="+mj-ea"/>
              <a:sym typeface="+mn-ea"/>
            </a:endParaRPr>
          </a:p>
          <a:p>
            <a:pPr algn="ctr">
              <a:lnSpc>
                <a:spcPct val="65000"/>
              </a:lnSpc>
            </a:pPr>
            <a:endParaRPr lang="zh-CN" altLang="en-US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提供</a:t>
            </a:r>
            <a:r>
              <a:rPr lang="en-US" altLang="zh-CN" sz="158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3</a:t>
            </a:r>
            <a:r>
              <a:rPr lang="zh-CN" altLang="en-US" sz="158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种代理业务</a:t>
            </a:r>
            <a:endParaRPr lang="zh-CN" altLang="en-US" sz="158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</a:rPr>
              <a:t>草稿箱功能</a:t>
            </a: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endParaRPr lang="zh-CN" altLang="en-US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</a:rPr>
              <a:t>弹窗公告功能</a:t>
            </a:r>
          </a:p>
          <a:p>
            <a:pPr algn="ctr">
              <a:lnSpc>
                <a:spcPct val="65000"/>
              </a:lnSpc>
            </a:pPr>
            <a:endParaRPr lang="zh-CN" altLang="en-US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</a:rPr>
              <a:t>首页新闻资讯发布</a:t>
            </a: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</a:rPr>
              <a:t>支付宝在线充值功能</a:t>
            </a: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</a:rPr>
              <a:t>网站注册量统计</a:t>
            </a: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</a:rPr>
              <a:t>邀请分销功能</a:t>
            </a: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</a:rPr>
              <a:t>注册短信验证码功能</a:t>
            </a: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endParaRPr lang="en-US" altLang="zh-CN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r>
              <a:rPr lang="zh-CN" altLang="en-US" sz="1580" b="1" dirty="0">
                <a:solidFill>
                  <a:srgbClr val="C00000"/>
                </a:solidFill>
                <a:latin typeface="+mj-ea"/>
              </a:rPr>
              <a:t>管理员角色权限分配</a:t>
            </a:r>
          </a:p>
          <a:p>
            <a:pPr algn="ctr">
              <a:lnSpc>
                <a:spcPct val="65000"/>
              </a:lnSpc>
            </a:pPr>
            <a:endParaRPr lang="zh-CN" altLang="en-US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endParaRPr lang="zh-CN" altLang="en-US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endParaRPr lang="zh-CN" altLang="en-US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endParaRPr lang="zh-CN" altLang="en-US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endParaRPr lang="zh-CN" altLang="en-US" sz="1580" b="1" dirty="0">
              <a:solidFill>
                <a:srgbClr val="C00000"/>
              </a:solidFill>
              <a:latin typeface="+mj-ea"/>
            </a:endParaRPr>
          </a:p>
          <a:p>
            <a:pPr algn="ctr">
              <a:lnSpc>
                <a:spcPct val="65000"/>
              </a:lnSpc>
            </a:pPr>
            <a:endParaRPr lang="zh-CN" altLang="en-US" sz="158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5387340" y="1055370"/>
            <a:ext cx="2083435" cy="49276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矩形: 圆角 35"/>
          <p:cNvSpPr/>
          <p:nvPr/>
        </p:nvSpPr>
        <p:spPr>
          <a:xfrm>
            <a:off x="9300845" y="1055370"/>
            <a:ext cx="2127885" cy="49276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/>
        </p:nvSpPr>
        <p:spPr>
          <a:xfrm>
            <a:off x="5205730" y="1117600"/>
            <a:ext cx="2493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95" b="1" dirty="0">
                <a:solidFill>
                  <a:srgbClr val="C00000"/>
                </a:solidFill>
              </a:rPr>
              <a:t> </a:t>
            </a:r>
            <a:r>
              <a:rPr lang="zh-CN" altLang="en-US" sz="1795" b="1" dirty="0">
                <a:solidFill>
                  <a:srgbClr val="C00000"/>
                </a:solidFill>
              </a:rPr>
              <a:t>￥</a:t>
            </a:r>
            <a:r>
              <a:rPr lang="en-US" altLang="zh-CN" sz="1795" b="1" dirty="0">
                <a:solidFill>
                  <a:srgbClr val="C00000"/>
                </a:solidFill>
              </a:rPr>
              <a:t>100000</a:t>
            </a:r>
            <a:r>
              <a:rPr lang="zh-CN" altLang="en-US" sz="1795" b="1" dirty="0">
                <a:solidFill>
                  <a:srgbClr val="C00000"/>
                </a:solidFill>
              </a:rPr>
              <a:t>元 高级</a:t>
            </a:r>
            <a:r>
              <a:rPr lang="en-US" altLang="zh-CN" sz="1795" b="1" dirty="0">
                <a:solidFill>
                  <a:srgbClr val="C00000"/>
                </a:solidFill>
              </a:rPr>
              <a:t>VIP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232614" y="1115745"/>
            <a:ext cx="244786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95" b="1" dirty="0">
                <a:solidFill>
                  <a:srgbClr val="C00000"/>
                </a:solidFill>
              </a:rPr>
              <a:t>￥</a:t>
            </a:r>
            <a:r>
              <a:rPr lang="en-US" altLang="zh-CN" sz="1795" b="1" dirty="0">
                <a:solidFill>
                  <a:srgbClr val="C00000"/>
                </a:solidFill>
              </a:rPr>
              <a:t>200000</a:t>
            </a:r>
            <a:r>
              <a:rPr lang="zh-CN" altLang="en-US" sz="1795" b="1" dirty="0">
                <a:solidFill>
                  <a:srgbClr val="C00000"/>
                </a:solidFill>
              </a:rPr>
              <a:t>元 核心</a:t>
            </a:r>
            <a:r>
              <a:rPr lang="en-US" altLang="zh-CN" sz="1795" b="1" dirty="0">
                <a:solidFill>
                  <a:srgbClr val="C00000"/>
                </a:solidFill>
              </a:rPr>
              <a:t>VIP</a:t>
            </a:r>
          </a:p>
        </p:txBody>
      </p:sp>
      <p:pic>
        <p:nvPicPr>
          <p:cNvPr id="7" name="图片 6" descr="微信图片_201901021646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94" y="76835"/>
            <a:ext cx="678180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3"/>
          <p:cNvSpPr/>
          <p:nvPr/>
        </p:nvSpPr>
        <p:spPr bwMode="auto">
          <a:xfrm>
            <a:off x="5654284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68%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6802703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32%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521460" y="160655"/>
            <a:ext cx="2630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VIP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1553" y="1125532"/>
            <a:ext cx="12098020" cy="1794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70000"/>
              </a:lnSpc>
              <a:buFont typeface="+mj-ea"/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优惠政策：高级</a:t>
            </a:r>
            <a:r>
              <a:rPr lang="en-US" altLang="zh-CN" sz="2800" b="1" dirty="0" err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Vip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一年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万，三年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10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万；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发稿政策：每篇稿件收取</a:t>
            </a:r>
            <a:r>
              <a:rPr lang="en-US" altLang="zh-CN" sz="2800" b="1" dirty="0">
                <a:latin typeface="宋体" panose="02010600030101010101" pitchFamily="2" charset="-122"/>
                <a:sym typeface="+mn-ea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元服务费；</a:t>
            </a:r>
            <a:endParaRPr lang="en-US" altLang="zh-CN" sz="2800" b="1" dirty="0">
              <a:latin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en-US" altLang="zh-CN" sz="2800" b="1" dirty="0">
              <a:latin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技术支持：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365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天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24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小时发稿技术支持。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70000"/>
              </a:lnSpc>
              <a:buFont typeface="+mj-ea"/>
              <a:buNone/>
            </a:pP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 descr="微信图片_201901021646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01" y="64135"/>
            <a:ext cx="67818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07135" y="1104900"/>
            <a:ext cx="10641965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/>
              <a:t>    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法讯参考人秉承“让法治精神成为常识，让法治常识成为习惯的愿景，坚持生产温暖与力量，传播善与美”的价值观，信奉“用心就是智慧，全力以赴就是能力”的企业精神，目标明确、矢志不移，致力打造中国首家法、商、媒融合的战略品牌。</a:t>
            </a:r>
          </a:p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作为一家全新的法、商、媒整体解决方案服务提供商，我们不同于以往任何一个平台所以，未来会怎样，该往哪走，我们不曾有任何担心，更不会有任何迟疑。</a:t>
            </a:r>
          </a:p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因为我们相信:山再高，往上攀，总能登顶路再长，走下去，定能到达！</a:t>
            </a:r>
          </a:p>
        </p:txBody>
      </p:sp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12" y="278763"/>
            <a:ext cx="527480" cy="1988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 descr="微信图片_201901021646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70" y="76811"/>
            <a:ext cx="678180" cy="7143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05380" y="116840"/>
            <a:ext cx="1760855" cy="52197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</a:p>
        </p:txBody>
      </p:sp>
    </p:spTree>
  </p:cSld>
  <p:clrMapOvr>
    <a:masterClrMapping/>
  </p:clrMapOvr>
  <p:transition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3" y="200"/>
            <a:ext cx="12858044" cy="72322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183" y="2248248"/>
            <a:ext cx="6840385" cy="27361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65440" y="3308548"/>
            <a:ext cx="37655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讯宝通简介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21187" y="2189815"/>
            <a:ext cx="2379368" cy="271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</a:p>
          <a:p>
            <a:pPr algn="ctr">
              <a:buNone/>
            </a:pPr>
            <a:r>
              <a:rPr lang="en-US" altLang="zh-CN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21173" y="2406106"/>
            <a:ext cx="0" cy="23327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10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2176487"/>
            <a:ext cx="12858750" cy="2797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957089" y="2149474"/>
            <a:ext cx="2851154" cy="28511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701838" y="3040558"/>
            <a:ext cx="7374164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7200" dirty="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zh-CN" altLang="en-US" sz="9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4845685" y="4120515"/>
            <a:ext cx="5257685" cy="99603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spcBef>
                <a:spcPts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合作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QQ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：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746931900   </a:t>
            </a:r>
          </a:p>
          <a:p>
            <a:pPr algn="dist">
              <a:spcBef>
                <a:spcPts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联系方式：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18135109499   </a:t>
            </a:r>
          </a:p>
          <a:p>
            <a:pPr>
              <a:spcBef>
                <a:spcPts val="0"/>
              </a:spcBef>
              <a:buNone/>
            </a:pP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675168" y="2676465"/>
            <a:ext cx="5760640" cy="457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感谢观看，欢迎合作！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348740" y="2676525"/>
            <a:ext cx="2066290" cy="1885950"/>
            <a:chOff x="734" y="885"/>
            <a:chExt cx="4190" cy="3739"/>
          </a:xfrm>
        </p:grpSpPr>
        <p:pic>
          <p:nvPicPr>
            <p:cNvPr id="3" name="图片 2" descr="微信图片_201901021646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3" y="885"/>
              <a:ext cx="2113" cy="2175"/>
            </a:xfrm>
            <a:prstGeom prst="rect">
              <a:avLst/>
            </a:prstGeom>
          </p:spPr>
        </p:pic>
        <p:pic>
          <p:nvPicPr>
            <p:cNvPr id="7" name="图片 6" descr="微信图片_201901021646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4" y="3220"/>
              <a:ext cx="4191" cy="14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3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849"/>
                                </p:stCondLst>
                                <p:childTnLst>
                                  <p:par>
                                    <p:cTn id="4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349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6" grpId="0"/>
          <p:bldP spid="16" grpId="1"/>
          <p:bldP spid="18" grpId="0" bldLvl="0" animBg="1"/>
          <p:bldP spid="19" grpId="0"/>
          <p:bldP spid="1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3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849"/>
                                </p:stCondLst>
                                <p:childTnLst>
                                  <p:par>
                                    <p:cTn id="4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349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6" grpId="0"/>
          <p:bldP spid="16" grpId="1"/>
          <p:bldP spid="18" grpId="0" bldLvl="0" animBg="1"/>
          <p:bldP spid="19" grpId="0"/>
          <p:bldP spid="19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9"/>
          <p:cNvGrpSpPr/>
          <p:nvPr/>
        </p:nvGrpSpPr>
        <p:grpSpPr>
          <a:xfrm>
            <a:off x="303388" y="2231742"/>
            <a:ext cx="3026998" cy="4543845"/>
            <a:chOff x="0" y="0"/>
            <a:chExt cx="2603503" cy="3907311"/>
          </a:xfrm>
        </p:grpSpPr>
        <p:pic>
          <p:nvPicPr>
            <p:cNvPr id="19458" name="图片 1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0" y="1340537"/>
              <a:ext cx="1251637" cy="12516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59" name="矩形 18"/>
            <p:cNvSpPr/>
            <p:nvPr/>
          </p:nvSpPr>
          <p:spPr>
            <a:xfrm>
              <a:off x="1351866" y="1340537"/>
              <a:ext cx="1251636" cy="1251637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0" name="矩形 14"/>
            <p:cNvSpPr/>
            <p:nvPr/>
          </p:nvSpPr>
          <p:spPr>
            <a:xfrm>
              <a:off x="1" y="2655674"/>
              <a:ext cx="1251637" cy="1251636"/>
            </a:xfrm>
            <a:prstGeom prst="rect">
              <a:avLst/>
            </a:prstGeom>
            <a:solidFill>
              <a:srgbClr val="35363A"/>
            </a:solidFill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461" name="图片 1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351866" y="0"/>
              <a:ext cx="1251636" cy="12516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2" name="图片 1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351867" y="2681075"/>
              <a:ext cx="1251636" cy="12262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464" name="任意多边形 28"/>
          <p:cNvSpPr/>
          <p:nvPr>
            <p:custDataLst>
              <p:tags r:id="rId1"/>
            </p:custDataLst>
          </p:nvPr>
        </p:nvSpPr>
        <p:spPr>
          <a:xfrm rot="-2878297">
            <a:off x="8348487" y="3159978"/>
            <a:ext cx="947237" cy="7180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194" y="21906"/>
              </a:cxn>
              <a:cxn ang="0">
                <a:pos x="321507" y="99596"/>
              </a:cxn>
              <a:cxn ang="0">
                <a:pos x="618820" y="21906"/>
              </a:cxn>
              <a:cxn ang="0">
                <a:pos x="643014" y="0"/>
              </a:cxn>
              <a:cxn ang="0">
                <a:pos x="643014" y="487324"/>
              </a:cxn>
              <a:cxn ang="0">
                <a:pos x="618820" y="465418"/>
              </a:cxn>
              <a:cxn ang="0">
                <a:pos x="321507" y="387727"/>
              </a:cxn>
              <a:cxn ang="0">
                <a:pos x="24194" y="465418"/>
              </a:cxn>
              <a:cxn ang="0">
                <a:pos x="0" y="487325"/>
              </a:cxn>
            </a:cxnLst>
            <a:rect l="0" t="0" r="0" b="0"/>
            <a:pathLst>
              <a:path w="1033462" h="487326">
                <a:moveTo>
                  <a:pt x="0" y="0"/>
                </a:moveTo>
                <a:lnTo>
                  <a:pt x="38886" y="21907"/>
                </a:lnTo>
                <a:cubicBezTo>
                  <a:pt x="142445" y="68780"/>
                  <a:pt x="317819" y="99597"/>
                  <a:pt x="516732" y="99597"/>
                </a:cubicBezTo>
                <a:cubicBezTo>
                  <a:pt x="715645" y="99597"/>
                  <a:pt x="891020" y="68780"/>
                  <a:pt x="994578" y="21907"/>
                </a:cubicBezTo>
                <a:lnTo>
                  <a:pt x="1033462" y="1"/>
                </a:lnTo>
                <a:lnTo>
                  <a:pt x="1033462" y="487325"/>
                </a:lnTo>
                <a:lnTo>
                  <a:pt x="994578" y="465419"/>
                </a:lnTo>
                <a:cubicBezTo>
                  <a:pt x="891020" y="418546"/>
                  <a:pt x="715645" y="387728"/>
                  <a:pt x="516732" y="387728"/>
                </a:cubicBezTo>
                <a:cubicBezTo>
                  <a:pt x="317819" y="387728"/>
                  <a:pt x="142445" y="418546"/>
                  <a:pt x="38886" y="465419"/>
                </a:cubicBezTo>
                <a:lnTo>
                  <a:pt x="0" y="487326"/>
                </a:lnTo>
                <a:close/>
              </a:path>
            </a:pathLst>
          </a:custGeom>
          <a:solidFill>
            <a:srgbClr val="9BBE4E"/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9465" name="任意多边形 30"/>
          <p:cNvSpPr/>
          <p:nvPr>
            <p:custDataLst>
              <p:tags r:id="rId2"/>
            </p:custDataLst>
          </p:nvPr>
        </p:nvSpPr>
        <p:spPr>
          <a:xfrm rot="2878297" flipH="1">
            <a:off x="6722980" y="3159978"/>
            <a:ext cx="947238" cy="7180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194" y="21906"/>
              </a:cxn>
              <a:cxn ang="0">
                <a:pos x="321507" y="99596"/>
              </a:cxn>
              <a:cxn ang="0">
                <a:pos x="618820" y="21906"/>
              </a:cxn>
              <a:cxn ang="0">
                <a:pos x="643014" y="0"/>
              </a:cxn>
              <a:cxn ang="0">
                <a:pos x="643014" y="487324"/>
              </a:cxn>
              <a:cxn ang="0">
                <a:pos x="618820" y="465418"/>
              </a:cxn>
              <a:cxn ang="0">
                <a:pos x="321507" y="387727"/>
              </a:cxn>
              <a:cxn ang="0">
                <a:pos x="24194" y="465418"/>
              </a:cxn>
              <a:cxn ang="0">
                <a:pos x="0" y="487325"/>
              </a:cxn>
            </a:cxnLst>
            <a:rect l="0" t="0" r="0" b="0"/>
            <a:pathLst>
              <a:path w="1033462" h="487326">
                <a:moveTo>
                  <a:pt x="0" y="0"/>
                </a:moveTo>
                <a:lnTo>
                  <a:pt x="38886" y="21907"/>
                </a:lnTo>
                <a:cubicBezTo>
                  <a:pt x="142445" y="68780"/>
                  <a:pt x="317819" y="99597"/>
                  <a:pt x="516732" y="99597"/>
                </a:cubicBezTo>
                <a:cubicBezTo>
                  <a:pt x="715645" y="99597"/>
                  <a:pt x="891020" y="68780"/>
                  <a:pt x="994578" y="21907"/>
                </a:cubicBezTo>
                <a:lnTo>
                  <a:pt x="1033462" y="1"/>
                </a:lnTo>
                <a:lnTo>
                  <a:pt x="1033462" y="487325"/>
                </a:lnTo>
                <a:lnTo>
                  <a:pt x="994578" y="465419"/>
                </a:lnTo>
                <a:cubicBezTo>
                  <a:pt x="891020" y="418546"/>
                  <a:pt x="715645" y="387728"/>
                  <a:pt x="516732" y="387728"/>
                </a:cubicBezTo>
                <a:cubicBezTo>
                  <a:pt x="317819" y="387728"/>
                  <a:pt x="142445" y="418546"/>
                  <a:pt x="38886" y="465419"/>
                </a:cubicBezTo>
                <a:lnTo>
                  <a:pt x="0" y="487326"/>
                </a:lnTo>
                <a:close/>
              </a:path>
            </a:pathLst>
          </a:custGeom>
          <a:solidFill>
            <a:srgbClr val="9BBE4E"/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9466" name="任意多边形 33"/>
          <p:cNvSpPr/>
          <p:nvPr>
            <p:custDataLst>
              <p:tags r:id="rId3"/>
            </p:custDataLst>
          </p:nvPr>
        </p:nvSpPr>
        <p:spPr>
          <a:xfrm rot="2878297" flipH="1">
            <a:off x="9976331" y="3159978"/>
            <a:ext cx="947237" cy="7180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194" y="21906"/>
              </a:cxn>
              <a:cxn ang="0">
                <a:pos x="321507" y="99596"/>
              </a:cxn>
              <a:cxn ang="0">
                <a:pos x="618820" y="21906"/>
              </a:cxn>
              <a:cxn ang="0">
                <a:pos x="643014" y="0"/>
              </a:cxn>
              <a:cxn ang="0">
                <a:pos x="643014" y="487324"/>
              </a:cxn>
              <a:cxn ang="0">
                <a:pos x="618820" y="465418"/>
              </a:cxn>
              <a:cxn ang="0">
                <a:pos x="321507" y="387727"/>
              </a:cxn>
              <a:cxn ang="0">
                <a:pos x="24194" y="465418"/>
              </a:cxn>
              <a:cxn ang="0">
                <a:pos x="0" y="487325"/>
              </a:cxn>
            </a:cxnLst>
            <a:rect l="0" t="0" r="0" b="0"/>
            <a:pathLst>
              <a:path w="1033462" h="487326">
                <a:moveTo>
                  <a:pt x="0" y="0"/>
                </a:moveTo>
                <a:lnTo>
                  <a:pt x="38886" y="21907"/>
                </a:lnTo>
                <a:cubicBezTo>
                  <a:pt x="142445" y="68780"/>
                  <a:pt x="317819" y="99597"/>
                  <a:pt x="516732" y="99597"/>
                </a:cubicBezTo>
                <a:cubicBezTo>
                  <a:pt x="715645" y="99597"/>
                  <a:pt x="891020" y="68780"/>
                  <a:pt x="994578" y="21907"/>
                </a:cubicBezTo>
                <a:lnTo>
                  <a:pt x="1033462" y="1"/>
                </a:lnTo>
                <a:lnTo>
                  <a:pt x="1033462" y="487325"/>
                </a:lnTo>
                <a:lnTo>
                  <a:pt x="994578" y="465419"/>
                </a:lnTo>
                <a:cubicBezTo>
                  <a:pt x="891020" y="418546"/>
                  <a:pt x="715645" y="387728"/>
                  <a:pt x="516732" y="387728"/>
                </a:cubicBezTo>
                <a:cubicBezTo>
                  <a:pt x="317819" y="387728"/>
                  <a:pt x="142445" y="418546"/>
                  <a:pt x="38886" y="465419"/>
                </a:cubicBezTo>
                <a:lnTo>
                  <a:pt x="0" y="487326"/>
                </a:lnTo>
                <a:close/>
              </a:path>
            </a:pathLst>
          </a:custGeom>
          <a:solidFill>
            <a:srgbClr val="9BBE4E"/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grpSp>
        <p:nvGrpSpPr>
          <p:cNvPr id="3" name="组合 2"/>
          <p:cNvGrpSpPr/>
          <p:nvPr/>
        </p:nvGrpSpPr>
        <p:grpSpPr>
          <a:xfrm>
            <a:off x="3757309" y="2999164"/>
            <a:ext cx="2169524" cy="2303306"/>
            <a:chOff x="8195" y="5370"/>
            <a:chExt cx="2319" cy="2462"/>
          </a:xfrm>
        </p:grpSpPr>
        <p:sp>
          <p:nvSpPr>
            <p:cNvPr id="19467" name="任意多边形 7"/>
            <p:cNvSpPr/>
            <p:nvPr>
              <p:custDataLst>
                <p:tags r:id="rId12"/>
              </p:custDataLst>
            </p:nvPr>
          </p:nvSpPr>
          <p:spPr>
            <a:xfrm rot="-2878297">
              <a:off x="9625" y="5493"/>
              <a:ext cx="1013" cy="7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194" y="21906"/>
                </a:cxn>
                <a:cxn ang="0">
                  <a:pos x="321507" y="99596"/>
                </a:cxn>
                <a:cxn ang="0">
                  <a:pos x="618820" y="21906"/>
                </a:cxn>
                <a:cxn ang="0">
                  <a:pos x="643014" y="0"/>
                </a:cxn>
                <a:cxn ang="0">
                  <a:pos x="643014" y="487324"/>
                </a:cxn>
                <a:cxn ang="0">
                  <a:pos x="618820" y="465418"/>
                </a:cxn>
                <a:cxn ang="0">
                  <a:pos x="321507" y="387727"/>
                </a:cxn>
                <a:cxn ang="0">
                  <a:pos x="24194" y="465418"/>
                </a:cxn>
                <a:cxn ang="0">
                  <a:pos x="0" y="487325"/>
                </a:cxn>
              </a:cxnLst>
              <a:rect l="0" t="0" r="0" b="0"/>
              <a:pathLst>
                <a:path w="1033462" h="487326">
                  <a:moveTo>
                    <a:pt x="0" y="0"/>
                  </a:moveTo>
                  <a:lnTo>
                    <a:pt x="38886" y="21907"/>
                  </a:lnTo>
                  <a:cubicBezTo>
                    <a:pt x="142445" y="68780"/>
                    <a:pt x="317819" y="99597"/>
                    <a:pt x="516732" y="99597"/>
                  </a:cubicBezTo>
                  <a:cubicBezTo>
                    <a:pt x="715645" y="99597"/>
                    <a:pt x="891020" y="68780"/>
                    <a:pt x="994578" y="21907"/>
                  </a:cubicBezTo>
                  <a:lnTo>
                    <a:pt x="1033462" y="1"/>
                  </a:lnTo>
                  <a:lnTo>
                    <a:pt x="1033462" y="487325"/>
                  </a:lnTo>
                  <a:lnTo>
                    <a:pt x="994578" y="465419"/>
                  </a:lnTo>
                  <a:cubicBezTo>
                    <a:pt x="891020" y="418546"/>
                    <a:pt x="715645" y="387728"/>
                    <a:pt x="516732" y="387728"/>
                  </a:cubicBezTo>
                  <a:cubicBezTo>
                    <a:pt x="317819" y="387728"/>
                    <a:pt x="142445" y="418546"/>
                    <a:pt x="38886" y="465419"/>
                  </a:cubicBezTo>
                  <a:lnTo>
                    <a:pt x="0" y="487326"/>
                  </a:lnTo>
                  <a:close/>
                </a:path>
              </a:pathLst>
            </a:custGeom>
            <a:solidFill>
              <a:srgbClr val="9BBE4E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grpSp>
          <p:nvGrpSpPr>
            <p:cNvPr id="19468" name="组合 11"/>
            <p:cNvGrpSpPr/>
            <p:nvPr/>
          </p:nvGrpSpPr>
          <p:grpSpPr>
            <a:xfrm>
              <a:off x="8195" y="5870"/>
              <a:ext cx="1960" cy="1963"/>
              <a:chOff x="944165" y="4136232"/>
              <a:chExt cx="1245394" cy="1245394"/>
            </a:xfrm>
          </p:grpSpPr>
          <p:sp>
            <p:nvSpPr>
              <p:cNvPr id="19469" name="椭圆 2"/>
              <p:cNvSpPr/>
              <p:nvPr>
                <p:custDataLst>
                  <p:tags r:id="rId13"/>
                </p:custDataLst>
              </p:nvPr>
            </p:nvSpPr>
            <p:spPr>
              <a:xfrm>
                <a:off x="944165" y="4136232"/>
                <a:ext cx="1245394" cy="1245394"/>
              </a:xfrm>
              <a:prstGeom prst="ellipse">
                <a:avLst/>
              </a:prstGeom>
              <a:solidFill>
                <a:srgbClr val="BC8E63"/>
              </a:solidFill>
              <a:ln w="9525">
                <a:noFill/>
              </a:ln>
            </p:spPr>
            <p:txBody>
              <a:bodyPr wrap="square" anchor="ctr"/>
              <a:lstStyle/>
              <a:p>
                <a:pPr algn="just" eaLnBrk="0" hangingPunct="0">
                  <a:lnSpc>
                    <a:spcPct val="130000"/>
                  </a:lnSpc>
                </a:pPr>
                <a:endParaRPr lang="zh-CN" altLang="en-US" sz="100" dirty="0">
                  <a:latin typeface="Calibri" panose="020F0502020204030204" pitchFamily="34" charset="0"/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70" name="椭圆 8"/>
              <p:cNvSpPr/>
              <p:nvPr>
                <p:custDataLst>
                  <p:tags r:id="rId14"/>
                </p:custDataLst>
              </p:nvPr>
            </p:nvSpPr>
            <p:spPr>
              <a:xfrm>
                <a:off x="1052811" y="4252562"/>
                <a:ext cx="1028102" cy="1012734"/>
              </a:xfrm>
              <a:prstGeom prst="ellipse">
                <a:avLst/>
              </a:prstGeom>
              <a:solidFill>
                <a:srgbClr val="F3EFEF"/>
              </a:solidFill>
              <a:ln w="9525">
                <a:noFill/>
              </a:ln>
            </p:spPr>
            <p:txBody>
              <a:bodyPr wrap="square" lIns="0" tIns="0" rIns="0" bIns="0" anchor="ctr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zh-CN" altLang="en-US" sz="2530">
                    <a:solidFill>
                      <a:srgbClr val="976A41"/>
                    </a:solidFill>
                    <a:latin typeface="Calibri Light" panose="020F0302020204030204" charset="0"/>
                    <a:ea typeface="宋体" panose="02010600030101010101" pitchFamily="2" charset="-122"/>
                    <a:sym typeface="Arial" panose="020B0604020202020204" pitchFamily="34" charset="0"/>
                  </a:rPr>
                  <a:t>时间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zh-CN" altLang="en-US" sz="2530">
                    <a:solidFill>
                      <a:srgbClr val="976A41"/>
                    </a:solidFill>
                    <a:latin typeface="Calibri Light" panose="020F0302020204030204" charset="0"/>
                    <a:ea typeface="宋体" panose="02010600030101010101" pitchFamily="2" charset="-122"/>
                    <a:sym typeface="Arial" panose="020B0604020202020204" pitchFamily="34" charset="0"/>
                  </a:rPr>
                  <a:t>背景</a:t>
                </a:r>
              </a:p>
            </p:txBody>
          </p:sp>
        </p:grpSp>
      </p:grpSp>
      <p:grpSp>
        <p:nvGrpSpPr>
          <p:cNvPr id="19471" name="组合 12"/>
          <p:cNvGrpSpPr/>
          <p:nvPr/>
        </p:nvGrpSpPr>
        <p:grpSpPr>
          <a:xfrm>
            <a:off x="5399187" y="1586495"/>
            <a:ext cx="1836004" cy="1836004"/>
            <a:chOff x="944165" y="4136232"/>
            <a:chExt cx="1245394" cy="1245394"/>
          </a:xfrm>
        </p:grpSpPr>
        <p:sp>
          <p:nvSpPr>
            <p:cNvPr id="19472" name="椭圆 13"/>
            <p:cNvSpPr/>
            <p:nvPr>
              <p:custDataLst>
                <p:tags r:id="rId10"/>
              </p:custDataLst>
            </p:nvPr>
          </p:nvSpPr>
          <p:spPr>
            <a:xfrm>
              <a:off x="944165" y="4136232"/>
              <a:ext cx="1245394" cy="1245394"/>
            </a:xfrm>
            <a:prstGeom prst="ellipse">
              <a:avLst/>
            </a:prstGeom>
            <a:solidFill>
              <a:srgbClr val="EBA85F"/>
            </a:solidFill>
            <a:ln w="9525">
              <a:noFill/>
            </a:ln>
          </p:spPr>
          <p:txBody>
            <a:bodyPr wrap="square" anchor="ctr"/>
            <a:lstStyle/>
            <a:p>
              <a:pPr algn="just" eaLnBrk="0" hangingPunct="0">
                <a:lnSpc>
                  <a:spcPct val="130000"/>
                </a:lnSpc>
              </a:pPr>
              <a:endParaRPr lang="zh-CN" altLang="en-US" sz="100" dirty="0"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473" name="椭圆 14"/>
            <p:cNvSpPr/>
            <p:nvPr>
              <p:custDataLst>
                <p:tags r:id="rId11"/>
              </p:custDataLst>
            </p:nvPr>
          </p:nvSpPr>
          <p:spPr>
            <a:xfrm>
              <a:off x="1052811" y="4252562"/>
              <a:ext cx="1028102" cy="1012734"/>
            </a:xfrm>
            <a:prstGeom prst="ellipse">
              <a:avLst/>
            </a:prstGeom>
            <a:solidFill>
              <a:srgbClr val="F3EFEF"/>
            </a:solidFill>
            <a:ln w="9525">
              <a:noFill/>
            </a:ln>
          </p:spPr>
          <p:txBody>
            <a:bodyPr wrap="square" lIns="0" tIns="0" rIns="0" bIns="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2530">
                  <a:solidFill>
                    <a:srgbClr val="DC801C"/>
                  </a:solidFill>
                  <a:latin typeface="Calibri Light" panose="020F0302020204030204" charset="0"/>
                  <a:ea typeface="宋体" panose="02010600030101010101" pitchFamily="2" charset="-122"/>
                  <a:sym typeface="Arial" panose="020B0604020202020204" pitchFamily="34" charset="0"/>
                </a:rPr>
                <a:t>媒体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zh-CN" altLang="en-US" sz="2530">
                  <a:solidFill>
                    <a:srgbClr val="DC801C"/>
                  </a:solidFill>
                  <a:latin typeface="Calibri Light" panose="020F0302020204030204" charset="0"/>
                  <a:ea typeface="宋体" panose="02010600030101010101" pitchFamily="2" charset="-122"/>
                  <a:sym typeface="Arial" panose="020B0604020202020204" pitchFamily="34" charset="0"/>
                </a:rPr>
                <a:t>合作</a:t>
              </a:r>
            </a:p>
          </p:txBody>
        </p:sp>
      </p:grpSp>
      <p:grpSp>
        <p:nvGrpSpPr>
          <p:cNvPr id="19474" name="组合 16"/>
          <p:cNvGrpSpPr/>
          <p:nvPr/>
        </p:nvGrpSpPr>
        <p:grpSpPr>
          <a:xfrm>
            <a:off x="7043405" y="3513144"/>
            <a:ext cx="1833663" cy="1836004"/>
            <a:chOff x="944165" y="4136232"/>
            <a:chExt cx="1245394" cy="1245394"/>
          </a:xfrm>
        </p:grpSpPr>
        <p:sp>
          <p:nvSpPr>
            <p:cNvPr id="19475" name="椭圆 17"/>
            <p:cNvSpPr/>
            <p:nvPr>
              <p:custDataLst>
                <p:tags r:id="rId8"/>
              </p:custDataLst>
            </p:nvPr>
          </p:nvSpPr>
          <p:spPr>
            <a:xfrm>
              <a:off x="944165" y="4136232"/>
              <a:ext cx="1245394" cy="1245394"/>
            </a:xfrm>
            <a:prstGeom prst="ellipse">
              <a:avLst/>
            </a:prstGeom>
            <a:solidFill>
              <a:srgbClr val="9BBE4E"/>
            </a:solidFill>
            <a:ln w="9525">
              <a:noFill/>
            </a:ln>
          </p:spPr>
          <p:txBody>
            <a:bodyPr wrap="square" anchor="ctr"/>
            <a:lstStyle/>
            <a:p>
              <a:pPr algn="just" eaLnBrk="0" hangingPunct="0">
                <a:lnSpc>
                  <a:spcPct val="130000"/>
                </a:lnSpc>
              </a:pPr>
              <a:endParaRPr lang="zh-CN" altLang="en-US" sz="100" dirty="0"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476" name="椭圆 18"/>
            <p:cNvSpPr/>
            <p:nvPr>
              <p:custDataLst>
                <p:tags r:id="rId9"/>
              </p:custDataLst>
            </p:nvPr>
          </p:nvSpPr>
          <p:spPr>
            <a:xfrm>
              <a:off x="1052811" y="4252562"/>
              <a:ext cx="1028102" cy="1012734"/>
            </a:xfrm>
            <a:prstGeom prst="ellipse">
              <a:avLst/>
            </a:prstGeom>
            <a:solidFill>
              <a:srgbClr val="F3EFEF"/>
            </a:solidFill>
            <a:ln w="9525">
              <a:noFill/>
            </a:ln>
          </p:spPr>
          <p:txBody>
            <a:bodyPr wrap="square" lIns="0" tIns="0" rIns="0" bIns="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2530">
                  <a:solidFill>
                    <a:srgbClr val="769336"/>
                  </a:solidFill>
                  <a:latin typeface="Calibri Light" panose="020F0302020204030204" charset="0"/>
                  <a:ea typeface="宋体" panose="02010600030101010101" pitchFamily="2" charset="-122"/>
                  <a:sym typeface="Arial" panose="020B0604020202020204" pitchFamily="34" charset="0"/>
                </a:rPr>
                <a:t>法学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zh-CN" altLang="en-US" sz="2530">
                  <a:solidFill>
                    <a:srgbClr val="769336"/>
                  </a:solidFill>
                  <a:latin typeface="Calibri Light" panose="020F0302020204030204" charset="0"/>
                  <a:ea typeface="宋体" panose="02010600030101010101" pitchFamily="2" charset="-122"/>
                  <a:sym typeface="Arial" panose="020B0604020202020204" pitchFamily="34" charset="0"/>
                </a:rPr>
                <a:t>泰斗</a:t>
              </a:r>
            </a:p>
          </p:txBody>
        </p:sp>
      </p:grpSp>
      <p:grpSp>
        <p:nvGrpSpPr>
          <p:cNvPr id="19477" name="组合 19"/>
          <p:cNvGrpSpPr/>
          <p:nvPr/>
        </p:nvGrpSpPr>
        <p:grpSpPr>
          <a:xfrm>
            <a:off x="8685282" y="1586495"/>
            <a:ext cx="1836002" cy="1836004"/>
            <a:chOff x="944165" y="4136232"/>
            <a:chExt cx="1245394" cy="1245394"/>
          </a:xfrm>
        </p:grpSpPr>
        <p:sp>
          <p:nvSpPr>
            <p:cNvPr id="19478" name="椭圆 20"/>
            <p:cNvSpPr/>
            <p:nvPr>
              <p:custDataLst>
                <p:tags r:id="rId6"/>
              </p:custDataLst>
            </p:nvPr>
          </p:nvSpPr>
          <p:spPr>
            <a:xfrm>
              <a:off x="944165" y="4136232"/>
              <a:ext cx="1245394" cy="1245394"/>
            </a:xfrm>
            <a:prstGeom prst="ellipse">
              <a:avLst/>
            </a:prstGeom>
            <a:solidFill>
              <a:srgbClr val="BC8E63"/>
            </a:solidFill>
            <a:ln w="9525">
              <a:noFill/>
            </a:ln>
          </p:spPr>
          <p:txBody>
            <a:bodyPr wrap="square" anchor="ctr"/>
            <a:lstStyle/>
            <a:p>
              <a:pPr algn="just" eaLnBrk="0" hangingPunct="0">
                <a:lnSpc>
                  <a:spcPct val="130000"/>
                </a:lnSpc>
              </a:pPr>
              <a:endParaRPr lang="zh-CN" altLang="en-US" sz="100" dirty="0"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479" name="椭圆 21"/>
            <p:cNvSpPr/>
            <p:nvPr>
              <p:custDataLst>
                <p:tags r:id="rId7"/>
              </p:custDataLst>
            </p:nvPr>
          </p:nvSpPr>
          <p:spPr>
            <a:xfrm>
              <a:off x="1052811" y="4252562"/>
              <a:ext cx="1028102" cy="1012734"/>
            </a:xfrm>
            <a:prstGeom prst="ellipse">
              <a:avLst/>
            </a:prstGeom>
            <a:solidFill>
              <a:srgbClr val="F3EFEF"/>
            </a:solidFill>
            <a:ln w="9525">
              <a:noFill/>
            </a:ln>
          </p:spPr>
          <p:txBody>
            <a:bodyPr wrap="square" lIns="0" tIns="0" rIns="0" bIns="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2530">
                  <a:solidFill>
                    <a:srgbClr val="976A41"/>
                  </a:solidFill>
                  <a:latin typeface="Calibri Light" panose="020F0302020204030204" charset="0"/>
                  <a:ea typeface="宋体" panose="02010600030101010101" pitchFamily="2" charset="-122"/>
                  <a:sym typeface="Arial" panose="020B0604020202020204" pitchFamily="34" charset="0"/>
                </a:rPr>
                <a:t>法商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zh-CN" altLang="en-US" sz="2530">
                  <a:solidFill>
                    <a:srgbClr val="976A41"/>
                  </a:solidFill>
                  <a:latin typeface="Calibri Light" panose="020F0302020204030204" charset="0"/>
                  <a:ea typeface="宋体" panose="02010600030101010101" pitchFamily="2" charset="-122"/>
                  <a:sym typeface="Arial" panose="020B0604020202020204" pitchFamily="34" charset="0"/>
                </a:rPr>
                <a:t>学院</a:t>
              </a:r>
            </a:p>
          </p:txBody>
        </p:sp>
      </p:grpSp>
      <p:grpSp>
        <p:nvGrpSpPr>
          <p:cNvPr id="19480" name="组合 22"/>
          <p:cNvGrpSpPr/>
          <p:nvPr/>
        </p:nvGrpSpPr>
        <p:grpSpPr>
          <a:xfrm>
            <a:off x="10329498" y="3513144"/>
            <a:ext cx="1833663" cy="1836004"/>
            <a:chOff x="944165" y="4136232"/>
            <a:chExt cx="1245394" cy="1245394"/>
          </a:xfrm>
        </p:grpSpPr>
        <p:sp>
          <p:nvSpPr>
            <p:cNvPr id="19481" name="椭圆 23"/>
            <p:cNvSpPr/>
            <p:nvPr>
              <p:custDataLst>
                <p:tags r:id="rId4"/>
              </p:custDataLst>
            </p:nvPr>
          </p:nvSpPr>
          <p:spPr>
            <a:xfrm>
              <a:off x="944165" y="4136232"/>
              <a:ext cx="1245394" cy="1245394"/>
            </a:xfrm>
            <a:prstGeom prst="ellipse">
              <a:avLst/>
            </a:prstGeom>
            <a:solidFill>
              <a:srgbClr val="EBA85F"/>
            </a:solidFill>
            <a:ln w="9525">
              <a:noFill/>
            </a:ln>
          </p:spPr>
          <p:txBody>
            <a:bodyPr wrap="square" anchor="ctr"/>
            <a:lstStyle/>
            <a:p>
              <a:pPr algn="just" eaLnBrk="0" hangingPunct="0">
                <a:lnSpc>
                  <a:spcPct val="130000"/>
                </a:lnSpc>
              </a:pPr>
              <a:endParaRPr lang="zh-CN" altLang="en-US" sz="100" dirty="0"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482" name="椭圆 24"/>
            <p:cNvSpPr/>
            <p:nvPr>
              <p:custDataLst>
                <p:tags r:id="rId5"/>
              </p:custDataLst>
            </p:nvPr>
          </p:nvSpPr>
          <p:spPr>
            <a:xfrm>
              <a:off x="1052811" y="4252562"/>
              <a:ext cx="1028102" cy="1012734"/>
            </a:xfrm>
            <a:prstGeom prst="ellipse">
              <a:avLst/>
            </a:prstGeom>
            <a:solidFill>
              <a:srgbClr val="F3EFEF"/>
            </a:solidFill>
            <a:ln w="9525">
              <a:noFill/>
            </a:ln>
          </p:spPr>
          <p:txBody>
            <a:bodyPr wrap="square" lIns="0" tIns="0" rIns="0" bIns="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2530">
                  <a:solidFill>
                    <a:srgbClr val="DC801C"/>
                  </a:solidFill>
                  <a:latin typeface="Calibri Light" panose="020F0302020204030204" charset="0"/>
                  <a:ea typeface="宋体" panose="02010600030101010101" pitchFamily="2" charset="-122"/>
                  <a:sym typeface="Arial" panose="020B0604020202020204" pitchFamily="34" charset="0"/>
                </a:rPr>
                <a:t>法务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zh-CN" altLang="en-US" sz="2530">
                  <a:solidFill>
                    <a:srgbClr val="DC801C"/>
                  </a:solidFill>
                  <a:latin typeface="Calibri Light" panose="020F0302020204030204" charset="0"/>
                  <a:ea typeface="宋体" panose="02010600030101010101" pitchFamily="2" charset="-122"/>
                  <a:sym typeface="Arial" panose="020B0604020202020204" pitchFamily="34" charset="0"/>
                </a:rPr>
                <a:t>平台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002419" y="1788072"/>
            <a:ext cx="1344067" cy="164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"/>
              <a:t>2</a:t>
            </a:r>
            <a:r>
              <a:rPr lang="en-US" altLang="zh-CN" sz="1685"/>
              <a:t>017</a:t>
            </a:r>
            <a:r>
              <a:rPr lang="zh-CN" altLang="en-US" sz="1685"/>
              <a:t>年</a:t>
            </a:r>
            <a:r>
              <a:rPr lang="en-US" altLang="zh-CN" sz="1685"/>
              <a:t>2</a:t>
            </a:r>
            <a:r>
              <a:rPr lang="zh-CN" altLang="en-US" sz="1685"/>
              <a:t>月</a:t>
            </a:r>
          </a:p>
          <a:p>
            <a:r>
              <a:rPr lang="zh-CN" altLang="en-US" sz="1685"/>
              <a:t>新时代、新环境下成立的，提供法、商、媒整体解决方案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90923" y="3684633"/>
            <a:ext cx="1484033" cy="2168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zh-CN" sz="1685">
                <a:solidFill>
                  <a:srgbClr val="000000"/>
                </a:solidFill>
                <a:ea typeface="宋体" panose="02010600030101010101" pitchFamily="2" charset="-122"/>
              </a:rPr>
              <a:t>中国警察网、人民日报社《民生周刊》、《人民法治》杂志社、《民主与法制》社等50多家国内主流媒体</a:t>
            </a:r>
            <a:endParaRPr lang="zh-CN" altLang="en-US" sz="1685"/>
          </a:p>
        </p:txBody>
      </p:sp>
      <p:sp>
        <p:nvSpPr>
          <p:cNvPr id="6" name="文本框 5"/>
          <p:cNvSpPr txBox="1"/>
          <p:nvPr/>
        </p:nvSpPr>
        <p:spPr>
          <a:xfrm>
            <a:off x="7549766" y="1757936"/>
            <a:ext cx="1056771" cy="1389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5"/>
              <a:t>江     平</a:t>
            </a:r>
          </a:p>
          <a:p>
            <a:r>
              <a:rPr lang="zh-CN" altLang="en-US" sz="1685"/>
              <a:t>高铭暄</a:t>
            </a:r>
          </a:p>
          <a:p>
            <a:r>
              <a:rPr lang="zh-CN" altLang="en-US" sz="1685"/>
              <a:t>陈光中</a:t>
            </a:r>
          </a:p>
          <a:p>
            <a:r>
              <a:rPr lang="zh-CN" altLang="en-US" sz="1685"/>
              <a:t>应松年</a:t>
            </a:r>
          </a:p>
          <a:p>
            <a:r>
              <a:rPr lang="zh-CN" altLang="en-US" sz="1685"/>
              <a:t>李步云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35808" y="3684633"/>
            <a:ext cx="1134455" cy="1649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zh-CN" sz="1685">
                <a:solidFill>
                  <a:srgbClr val="000000"/>
                </a:solidFill>
                <a:ea typeface="宋体" panose="02010600030101010101" pitchFamily="2" charset="-122"/>
              </a:rPr>
              <a:t>西南政法大学</a:t>
            </a:r>
          </a:p>
          <a:p>
            <a:pPr marL="0" indent="0"/>
            <a:r>
              <a:rPr lang="zh-CN" sz="1685">
                <a:solidFill>
                  <a:srgbClr val="000000"/>
                </a:solidFill>
                <a:ea typeface="宋体" panose="02010600030101010101" pitchFamily="2" charset="-122"/>
              </a:rPr>
              <a:t>华东政法大学</a:t>
            </a:r>
          </a:p>
          <a:p>
            <a:pPr marL="0" indent="0"/>
            <a:r>
              <a:rPr lang="zh-CN" sz="1685">
                <a:solidFill>
                  <a:srgbClr val="000000"/>
                </a:solidFill>
                <a:ea typeface="宋体" panose="02010600030101010101" pitchFamily="2" charset="-122"/>
              </a:rPr>
              <a:t>西北政法大学</a:t>
            </a:r>
            <a:endParaRPr lang="zh-CN" altLang="en-US" sz="1685"/>
          </a:p>
        </p:txBody>
      </p:sp>
      <p:sp>
        <p:nvSpPr>
          <p:cNvPr id="8" name="文本框 7"/>
          <p:cNvSpPr txBox="1"/>
          <p:nvPr/>
        </p:nvSpPr>
        <p:spPr>
          <a:xfrm>
            <a:off x="10800440" y="1937413"/>
            <a:ext cx="1571762" cy="1389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zh-CN" sz="1685">
                <a:solidFill>
                  <a:srgbClr val="000000"/>
                </a:solidFill>
                <a:ea typeface="宋体" panose="02010600030101010101" pitchFamily="2" charset="-122"/>
              </a:rPr>
              <a:t>盈科律师事务所、京都律师事务所、帮瀛法务机构等全国近500家</a:t>
            </a:r>
          </a:p>
        </p:txBody>
      </p:sp>
      <p:sp>
        <p:nvSpPr>
          <p:cNvPr id="25" name="矩形 24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80735" y="3432175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法讯参考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349115" y="137160"/>
            <a:ext cx="2932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法讯参考介绍</a:t>
            </a:r>
          </a:p>
        </p:txBody>
      </p:sp>
      <p:pic>
        <p:nvPicPr>
          <p:cNvPr id="11" name="图片 10" descr="微信图片_201901021646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1965" y="41275"/>
            <a:ext cx="678180" cy="714375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1" name="AutoShape 25"/>
          <p:cNvSpPr/>
          <p:nvPr/>
        </p:nvSpPr>
        <p:spPr bwMode="auto">
          <a:xfrm>
            <a:off x="10306042" y="3763657"/>
            <a:ext cx="1148518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Title Project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21884" name="AutoShape 28"/>
          <p:cNvSpPr/>
          <p:nvPr/>
        </p:nvSpPr>
        <p:spPr bwMode="auto">
          <a:xfrm>
            <a:off x="5854279" y="6002095"/>
            <a:ext cx="1148518" cy="2678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34975">
              <a:defRPr/>
            </a:pPr>
            <a:r>
              <a:rPr lang="en-US" sz="126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Title Project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02690" y="160655"/>
            <a:ext cx="294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新媒体发展历程</a:t>
            </a:r>
          </a:p>
        </p:txBody>
      </p:sp>
      <p:sp>
        <p:nvSpPr>
          <p:cNvPr id="135182" name="AutoShape 14"/>
          <p:cNvSpPr/>
          <p:nvPr/>
        </p:nvSpPr>
        <p:spPr bwMode="auto">
          <a:xfrm>
            <a:off x="320336" y="3521772"/>
            <a:ext cx="697314" cy="441995"/>
          </a:xfrm>
          <a:custGeom>
            <a:avLst/>
            <a:gdLst>
              <a:gd name="T0" fmla="*/ 661194 w 21130"/>
              <a:gd name="T1" fmla="*/ 434131 h 21219"/>
              <a:gd name="T2" fmla="*/ 661194 w 21130"/>
              <a:gd name="T3" fmla="*/ 434131 h 21219"/>
              <a:gd name="T4" fmla="*/ 661194 w 21130"/>
              <a:gd name="T5" fmla="*/ 434131 h 21219"/>
              <a:gd name="T6" fmla="*/ 661194 w 21130"/>
              <a:gd name="T7" fmla="*/ 434131 h 212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30" h="21219">
                <a:moveTo>
                  <a:pt x="703" y="20557"/>
                </a:moveTo>
                <a:cubicBezTo>
                  <a:pt x="-104" y="19543"/>
                  <a:pt x="-243" y="17648"/>
                  <a:pt x="425" y="16370"/>
                </a:cubicBezTo>
                <a:lnTo>
                  <a:pt x="5769" y="5878"/>
                </a:lnTo>
                <a:cubicBezTo>
                  <a:pt x="6353" y="4732"/>
                  <a:pt x="7383" y="4423"/>
                  <a:pt x="8191" y="5173"/>
                </a:cubicBezTo>
                <a:lnTo>
                  <a:pt x="13284" y="9890"/>
                </a:lnTo>
                <a:lnTo>
                  <a:pt x="17794" y="1073"/>
                </a:lnTo>
                <a:cubicBezTo>
                  <a:pt x="18434" y="-161"/>
                  <a:pt x="19631" y="-381"/>
                  <a:pt x="20438" y="676"/>
                </a:cubicBezTo>
                <a:cubicBezTo>
                  <a:pt x="21245" y="1690"/>
                  <a:pt x="21357" y="3586"/>
                  <a:pt x="20716" y="4864"/>
                </a:cubicBezTo>
                <a:lnTo>
                  <a:pt x="15205" y="15620"/>
                </a:lnTo>
                <a:cubicBezTo>
                  <a:pt x="14620" y="16722"/>
                  <a:pt x="13591" y="17031"/>
                  <a:pt x="12783" y="16281"/>
                </a:cubicBezTo>
                <a:lnTo>
                  <a:pt x="7689" y="11609"/>
                </a:lnTo>
                <a:lnTo>
                  <a:pt x="3347" y="20116"/>
                </a:lnTo>
                <a:cubicBezTo>
                  <a:pt x="2958" y="20866"/>
                  <a:pt x="2429" y="21219"/>
                  <a:pt x="1872" y="21219"/>
                </a:cubicBezTo>
                <a:cubicBezTo>
                  <a:pt x="1454" y="21219"/>
                  <a:pt x="1037" y="20998"/>
                  <a:pt x="703" y="20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5183" name="AutoShape 15"/>
          <p:cNvSpPr/>
          <p:nvPr/>
        </p:nvSpPr>
        <p:spPr bwMode="auto">
          <a:xfrm>
            <a:off x="2859625" y="2885219"/>
            <a:ext cx="499756" cy="545797"/>
          </a:xfrm>
          <a:custGeom>
            <a:avLst/>
            <a:gdLst>
              <a:gd name="T0" fmla="*/ 473869 w 21600"/>
              <a:gd name="T1" fmla="*/ 517525 h 21600"/>
              <a:gd name="T2" fmla="*/ 473869 w 21600"/>
              <a:gd name="T3" fmla="*/ 517525 h 21600"/>
              <a:gd name="T4" fmla="*/ 473869 w 21600"/>
              <a:gd name="T5" fmla="*/ 517525 h 21600"/>
              <a:gd name="T6" fmla="*/ 473869 w 21600"/>
              <a:gd name="T7" fmla="*/ 5175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lnTo>
                  <a:pt x="15882" y="21600"/>
                </a:lnTo>
                <a:lnTo>
                  <a:pt x="15882" y="0"/>
                </a:lnTo>
                <a:lnTo>
                  <a:pt x="21599" y="0"/>
                </a:lnTo>
                <a:cubicBezTo>
                  <a:pt x="21599" y="0"/>
                  <a:pt x="21599" y="21600"/>
                  <a:pt x="21599" y="21600"/>
                </a:cubicBezTo>
                <a:close/>
                <a:moveTo>
                  <a:pt x="13658" y="21600"/>
                </a:moveTo>
                <a:lnTo>
                  <a:pt x="7941" y="21600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600"/>
                  <a:pt x="13658" y="21600"/>
                </a:cubicBezTo>
                <a:close/>
                <a:moveTo>
                  <a:pt x="5717" y="21600"/>
                </a:moveTo>
                <a:lnTo>
                  <a:pt x="0" y="21600"/>
                </a:lnTo>
                <a:lnTo>
                  <a:pt x="0" y="5989"/>
                </a:lnTo>
                <a:lnTo>
                  <a:pt x="5717" y="5989"/>
                </a:lnTo>
                <a:cubicBezTo>
                  <a:pt x="5717" y="5989"/>
                  <a:pt x="5717" y="21600"/>
                  <a:pt x="5717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64318" y="3108686"/>
            <a:ext cx="143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4" name="AutoShape 14"/>
          <p:cNvSpPr/>
          <p:nvPr/>
        </p:nvSpPr>
        <p:spPr bwMode="auto">
          <a:xfrm>
            <a:off x="5431563" y="2245281"/>
            <a:ext cx="697314" cy="441995"/>
          </a:xfrm>
          <a:custGeom>
            <a:avLst/>
            <a:gdLst>
              <a:gd name="T0" fmla="*/ 661194 w 21130"/>
              <a:gd name="T1" fmla="*/ 434131 h 21219"/>
              <a:gd name="T2" fmla="*/ 661194 w 21130"/>
              <a:gd name="T3" fmla="*/ 434131 h 21219"/>
              <a:gd name="T4" fmla="*/ 661194 w 21130"/>
              <a:gd name="T5" fmla="*/ 434131 h 21219"/>
              <a:gd name="T6" fmla="*/ 661194 w 21130"/>
              <a:gd name="T7" fmla="*/ 434131 h 212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30" h="21219">
                <a:moveTo>
                  <a:pt x="703" y="20557"/>
                </a:moveTo>
                <a:cubicBezTo>
                  <a:pt x="-104" y="19543"/>
                  <a:pt x="-243" y="17648"/>
                  <a:pt x="425" y="16370"/>
                </a:cubicBezTo>
                <a:lnTo>
                  <a:pt x="5769" y="5878"/>
                </a:lnTo>
                <a:cubicBezTo>
                  <a:pt x="6353" y="4732"/>
                  <a:pt x="7383" y="4423"/>
                  <a:pt x="8191" y="5173"/>
                </a:cubicBezTo>
                <a:lnTo>
                  <a:pt x="13284" y="9890"/>
                </a:lnTo>
                <a:lnTo>
                  <a:pt x="17794" y="1073"/>
                </a:lnTo>
                <a:cubicBezTo>
                  <a:pt x="18434" y="-161"/>
                  <a:pt x="19631" y="-381"/>
                  <a:pt x="20438" y="676"/>
                </a:cubicBezTo>
                <a:cubicBezTo>
                  <a:pt x="21245" y="1690"/>
                  <a:pt x="21357" y="3586"/>
                  <a:pt x="20716" y="4864"/>
                </a:cubicBezTo>
                <a:lnTo>
                  <a:pt x="15205" y="15620"/>
                </a:lnTo>
                <a:cubicBezTo>
                  <a:pt x="14620" y="16722"/>
                  <a:pt x="13591" y="17031"/>
                  <a:pt x="12783" y="16281"/>
                </a:cubicBezTo>
                <a:lnTo>
                  <a:pt x="7689" y="11609"/>
                </a:lnTo>
                <a:lnTo>
                  <a:pt x="3347" y="20116"/>
                </a:lnTo>
                <a:cubicBezTo>
                  <a:pt x="2958" y="20866"/>
                  <a:pt x="2429" y="21219"/>
                  <a:pt x="1872" y="21219"/>
                </a:cubicBezTo>
                <a:cubicBezTo>
                  <a:pt x="1454" y="21219"/>
                  <a:pt x="1037" y="20998"/>
                  <a:pt x="703" y="20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71103" y="2321999"/>
            <a:ext cx="143446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29194" y="3250180"/>
            <a:ext cx="240030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软文代写功能上线</a:t>
            </a: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平台注册量突破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日发稿量突破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媒体数量增至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2600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</a:t>
            </a: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AutoShape 15"/>
          <p:cNvSpPr/>
          <p:nvPr/>
        </p:nvSpPr>
        <p:spPr bwMode="auto">
          <a:xfrm>
            <a:off x="7941375" y="1687203"/>
            <a:ext cx="499756" cy="545797"/>
          </a:xfrm>
          <a:custGeom>
            <a:avLst/>
            <a:gdLst>
              <a:gd name="T0" fmla="*/ 473869 w 21600"/>
              <a:gd name="T1" fmla="*/ 517525 h 21600"/>
              <a:gd name="T2" fmla="*/ 473869 w 21600"/>
              <a:gd name="T3" fmla="*/ 517525 h 21600"/>
              <a:gd name="T4" fmla="*/ 473869 w 21600"/>
              <a:gd name="T5" fmla="*/ 517525 h 21600"/>
              <a:gd name="T6" fmla="*/ 473869 w 21600"/>
              <a:gd name="T7" fmla="*/ 5175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lnTo>
                  <a:pt x="15882" y="21600"/>
                </a:lnTo>
                <a:lnTo>
                  <a:pt x="15882" y="0"/>
                </a:lnTo>
                <a:lnTo>
                  <a:pt x="21599" y="0"/>
                </a:lnTo>
                <a:cubicBezTo>
                  <a:pt x="21599" y="0"/>
                  <a:pt x="21599" y="21600"/>
                  <a:pt x="21599" y="21600"/>
                </a:cubicBezTo>
                <a:close/>
                <a:moveTo>
                  <a:pt x="13658" y="21600"/>
                </a:moveTo>
                <a:lnTo>
                  <a:pt x="7941" y="21600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600"/>
                  <a:pt x="13658" y="21600"/>
                </a:cubicBezTo>
                <a:close/>
                <a:moveTo>
                  <a:pt x="5717" y="21600"/>
                </a:moveTo>
                <a:lnTo>
                  <a:pt x="0" y="21600"/>
                </a:lnTo>
                <a:lnTo>
                  <a:pt x="0" y="5989"/>
                </a:lnTo>
                <a:lnTo>
                  <a:pt x="5717" y="5989"/>
                </a:lnTo>
                <a:cubicBezTo>
                  <a:pt x="5717" y="5989"/>
                  <a:pt x="5717" y="21600"/>
                  <a:pt x="5717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47252" y="1937189"/>
            <a:ext cx="143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830037" y="2867942"/>
            <a:ext cx="240030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自媒体板块上线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平台注册量突破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日发稿量突破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媒体数量增至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3200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</a:t>
            </a: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AutoShape 14"/>
          <p:cNvSpPr/>
          <p:nvPr/>
        </p:nvSpPr>
        <p:spPr bwMode="auto">
          <a:xfrm>
            <a:off x="10461375" y="1009714"/>
            <a:ext cx="697314" cy="441995"/>
          </a:xfrm>
          <a:custGeom>
            <a:avLst/>
            <a:gdLst>
              <a:gd name="T0" fmla="*/ 661194 w 21130"/>
              <a:gd name="T1" fmla="*/ 434131 h 21219"/>
              <a:gd name="T2" fmla="*/ 661194 w 21130"/>
              <a:gd name="T3" fmla="*/ 434131 h 21219"/>
              <a:gd name="T4" fmla="*/ 661194 w 21130"/>
              <a:gd name="T5" fmla="*/ 434131 h 21219"/>
              <a:gd name="T6" fmla="*/ 661194 w 21130"/>
              <a:gd name="T7" fmla="*/ 434131 h 212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30" h="21219">
                <a:moveTo>
                  <a:pt x="703" y="20557"/>
                </a:moveTo>
                <a:cubicBezTo>
                  <a:pt x="-104" y="19543"/>
                  <a:pt x="-243" y="17648"/>
                  <a:pt x="425" y="16370"/>
                </a:cubicBezTo>
                <a:lnTo>
                  <a:pt x="5769" y="5878"/>
                </a:lnTo>
                <a:cubicBezTo>
                  <a:pt x="6353" y="4732"/>
                  <a:pt x="7383" y="4423"/>
                  <a:pt x="8191" y="5173"/>
                </a:cubicBezTo>
                <a:lnTo>
                  <a:pt x="13284" y="9890"/>
                </a:lnTo>
                <a:lnTo>
                  <a:pt x="17794" y="1073"/>
                </a:lnTo>
                <a:cubicBezTo>
                  <a:pt x="18434" y="-161"/>
                  <a:pt x="19631" y="-381"/>
                  <a:pt x="20438" y="676"/>
                </a:cubicBezTo>
                <a:cubicBezTo>
                  <a:pt x="21245" y="1690"/>
                  <a:pt x="21357" y="3586"/>
                  <a:pt x="20716" y="4864"/>
                </a:cubicBezTo>
                <a:lnTo>
                  <a:pt x="15205" y="15620"/>
                </a:lnTo>
                <a:cubicBezTo>
                  <a:pt x="14620" y="16722"/>
                  <a:pt x="13591" y="17031"/>
                  <a:pt x="12783" y="16281"/>
                </a:cubicBezTo>
                <a:lnTo>
                  <a:pt x="7689" y="11609"/>
                </a:lnTo>
                <a:lnTo>
                  <a:pt x="3347" y="20116"/>
                </a:lnTo>
                <a:cubicBezTo>
                  <a:pt x="2958" y="20866"/>
                  <a:pt x="2429" y="21219"/>
                  <a:pt x="1872" y="21219"/>
                </a:cubicBezTo>
                <a:cubicBezTo>
                  <a:pt x="1454" y="21219"/>
                  <a:pt x="1037" y="20998"/>
                  <a:pt x="703" y="20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1216667" y="1146469"/>
            <a:ext cx="143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0376269" y="2126891"/>
            <a:ext cx="24003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代理商加盟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盘古资讯致力成为行业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最优质平台服务商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未来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携手前进、互利共赢！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9405" y="953770"/>
            <a:ext cx="1233106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/>
              <a:t>   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2017年，中国警察网独家授权法讯参考作为“食药打假在行动的唯一指定合作机构同时，法讯参考又与人民日报社《民生周刊》《求是》杂志社圆点直播平台、《民主与法制》等50多家国内主流媒体达成深度战略合作2018年，法讯参考与华东政法大学、西南政法大学、西北政法大学等多所政法大学的商学院工商管理学院达成战略合作，共同组建中国法商学院，为企业家提供:法律咨询与服务、现代金融管理、危机公关、营销策划、健康管理等全周期服务。组建了由国内顶尖法学泰斗、不同法学领域专家，共同组成的专家指导委员会。法讯参考以“开创律政法务机构”作为法务业务核心，发挥专家指导委员会、合作知名政法大学的人力资源优势，与盈科律师事务所、京都律师事务所、帮瀛法务机构等全国近500家优秀律师事务所达成深度合作，同时联合众多媒体，共同创造了全新的律、媒结合新模式，使法律服务更专业更全面、更透明。</a:t>
            </a:r>
          </a:p>
          <a:p>
            <a:pPr algn="l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1" name="图片 10" descr="微信图片_201901021646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" y="64770"/>
            <a:ext cx="678180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 descr="image20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7193" y="1064807"/>
            <a:ext cx="2945798" cy="515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40" name="AutoShape 20"/>
          <p:cNvSpPr/>
          <p:nvPr/>
        </p:nvSpPr>
        <p:spPr bwMode="auto">
          <a:xfrm>
            <a:off x="1334710" y="1946286"/>
            <a:ext cx="1900245" cy="3344263"/>
          </a:xfrm>
          <a:custGeom>
            <a:avLst/>
            <a:gdLst>
              <a:gd name="T0" fmla="*/ 1801813 w 21600"/>
              <a:gd name="T1" fmla="*/ 3171031 h 21600"/>
              <a:gd name="T2" fmla="*/ 1801813 w 21600"/>
              <a:gd name="T3" fmla="*/ 3171031 h 21600"/>
              <a:gd name="T4" fmla="*/ 1801813 w 21600"/>
              <a:gd name="T5" fmla="*/ 3171031 h 21600"/>
              <a:gd name="T6" fmla="*/ 1801813 w 21600"/>
              <a:gd name="T7" fmla="*/ 31710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6788" tIns="26788" rIns="26788" bIns="26788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41" name="AutoShape 21"/>
          <p:cNvSpPr/>
          <p:nvPr/>
        </p:nvSpPr>
        <p:spPr bwMode="auto">
          <a:xfrm>
            <a:off x="1507345" y="3650008"/>
            <a:ext cx="1557866" cy="281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法讯参考</a:t>
            </a:r>
          </a:p>
        </p:txBody>
      </p:sp>
      <p:sp>
        <p:nvSpPr>
          <p:cNvPr id="133142" name="AutoShape 22"/>
          <p:cNvSpPr/>
          <p:nvPr/>
        </p:nvSpPr>
        <p:spPr bwMode="auto">
          <a:xfrm>
            <a:off x="1389380" y="4552315"/>
            <a:ext cx="1802765" cy="7137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133144" name="AutoShape 24"/>
          <p:cNvSpPr/>
          <p:nvPr/>
        </p:nvSpPr>
        <p:spPr bwMode="auto">
          <a:xfrm>
            <a:off x="4154104" y="2706384"/>
            <a:ext cx="334008" cy="364981"/>
          </a:xfrm>
          <a:custGeom>
            <a:avLst/>
            <a:gdLst>
              <a:gd name="T0" fmla="*/ 316707 w 21600"/>
              <a:gd name="T1" fmla="*/ 346075 h 21600"/>
              <a:gd name="T2" fmla="*/ 316707 w 21600"/>
              <a:gd name="T3" fmla="*/ 346075 h 21600"/>
              <a:gd name="T4" fmla="*/ 316707 w 21600"/>
              <a:gd name="T5" fmla="*/ 346075 h 21600"/>
              <a:gd name="T6" fmla="*/ 316707 w 21600"/>
              <a:gd name="T7" fmla="*/ 34607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21599"/>
                </a:moveTo>
                <a:lnTo>
                  <a:pt x="15882" y="21599"/>
                </a:lnTo>
                <a:lnTo>
                  <a:pt x="15882" y="0"/>
                </a:lnTo>
                <a:lnTo>
                  <a:pt x="21599" y="0"/>
                </a:lnTo>
                <a:cubicBezTo>
                  <a:pt x="21599" y="0"/>
                  <a:pt x="21599" y="21599"/>
                  <a:pt x="21599" y="21599"/>
                </a:cubicBezTo>
                <a:close/>
                <a:moveTo>
                  <a:pt x="13658" y="21599"/>
                </a:moveTo>
                <a:lnTo>
                  <a:pt x="7941" y="21599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599"/>
                  <a:pt x="13658" y="21599"/>
                </a:cubicBezTo>
                <a:close/>
                <a:moveTo>
                  <a:pt x="5717" y="21599"/>
                </a:moveTo>
                <a:lnTo>
                  <a:pt x="0" y="21599"/>
                </a:lnTo>
                <a:lnTo>
                  <a:pt x="0" y="5990"/>
                </a:lnTo>
                <a:lnTo>
                  <a:pt x="5717" y="5990"/>
                </a:lnTo>
                <a:cubicBezTo>
                  <a:pt x="5717" y="5990"/>
                  <a:pt x="5717" y="21599"/>
                  <a:pt x="5717" y="215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47" name="AutoShape 27"/>
          <p:cNvSpPr/>
          <p:nvPr/>
        </p:nvSpPr>
        <p:spPr bwMode="auto">
          <a:xfrm>
            <a:off x="10645910" y="2777538"/>
            <a:ext cx="321451" cy="318103"/>
          </a:xfrm>
          <a:custGeom>
            <a:avLst/>
            <a:gdLst>
              <a:gd name="T0" fmla="*/ 304800 w 21600"/>
              <a:gd name="T1" fmla="*/ 301625 h 21600"/>
              <a:gd name="T2" fmla="*/ 304800 w 21600"/>
              <a:gd name="T3" fmla="*/ 301625 h 21600"/>
              <a:gd name="T4" fmla="*/ 304800 w 21600"/>
              <a:gd name="T5" fmla="*/ 301625 h 21600"/>
              <a:gd name="T6" fmla="*/ 304800 w 21600"/>
              <a:gd name="T7" fmla="*/ 3016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821" y="21405"/>
                </a:moveTo>
                <a:cubicBezTo>
                  <a:pt x="9821" y="16015"/>
                  <a:pt x="5524" y="11401"/>
                  <a:pt x="153" y="11401"/>
                </a:cubicBezTo>
                <a:lnTo>
                  <a:pt x="153" y="7717"/>
                </a:lnTo>
                <a:cubicBezTo>
                  <a:pt x="7251" y="7717"/>
                  <a:pt x="13658" y="12796"/>
                  <a:pt x="13658" y="21405"/>
                </a:cubicBezTo>
                <a:cubicBezTo>
                  <a:pt x="13658" y="21405"/>
                  <a:pt x="9821" y="21405"/>
                  <a:pt x="9821" y="21405"/>
                </a:cubicBezTo>
                <a:close/>
                <a:moveTo>
                  <a:pt x="17417" y="21405"/>
                </a:moveTo>
                <a:cubicBezTo>
                  <a:pt x="17417" y="12098"/>
                  <a:pt x="9399" y="3994"/>
                  <a:pt x="153" y="3994"/>
                </a:cubicBezTo>
                <a:lnTo>
                  <a:pt x="153" y="0"/>
                </a:lnTo>
                <a:cubicBezTo>
                  <a:pt x="11509" y="0"/>
                  <a:pt x="21600" y="8725"/>
                  <a:pt x="21600" y="21405"/>
                </a:cubicBezTo>
                <a:cubicBezTo>
                  <a:pt x="21600" y="21405"/>
                  <a:pt x="17417" y="21405"/>
                  <a:pt x="17417" y="21405"/>
                </a:cubicBezTo>
                <a:close/>
                <a:moveTo>
                  <a:pt x="2801" y="21599"/>
                </a:moveTo>
                <a:cubicBezTo>
                  <a:pt x="1266" y="21599"/>
                  <a:pt x="0" y="20359"/>
                  <a:pt x="0" y="18769"/>
                </a:cubicBezTo>
                <a:cubicBezTo>
                  <a:pt x="0" y="17217"/>
                  <a:pt x="1266" y="15937"/>
                  <a:pt x="2801" y="15937"/>
                </a:cubicBezTo>
                <a:cubicBezTo>
                  <a:pt x="4335" y="15937"/>
                  <a:pt x="5640" y="17217"/>
                  <a:pt x="5640" y="18769"/>
                </a:cubicBezTo>
                <a:cubicBezTo>
                  <a:pt x="5640" y="20359"/>
                  <a:pt x="4335" y="21599"/>
                  <a:pt x="2801" y="215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d-ID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77035" y="2248535"/>
            <a:ext cx="1164590" cy="11645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70"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402663" y="160020"/>
            <a:ext cx="275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讯宝通简介</a:t>
            </a:r>
            <a:endParaRPr lang="zh-CN" altLang="en-US" sz="28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3477260" y="1517224"/>
            <a:ext cx="9081135" cy="417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</a:rPr>
              <a:t>法讯参考新媒体是在新时代、新环境下，多方精心打造的一家为社会各界提供法、商、媒整体解决方案的专业服务机构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。旗下产品讯宝通是便捷的在线软文新闻稿件发布平台，平台上汇集了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6000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多家新闻媒体、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7000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多家自媒体一手资源，服务内容类涵盖新闻源发布、微信发布、自媒体发布等多种互联网新闻媒体渠道。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打破传统广告加价模式，全部媒体发布价格都为编辑定价，致力打造一个广告界的淘宝平台，做一个不赚差价的广告发布平台。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讯宝通平台一直在不断努力的整合媒体资源。助您事业更上一层楼！</a:t>
            </a:r>
            <a:endParaRPr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descr="微信图片_201901021646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03" y="83772"/>
            <a:ext cx="678180" cy="714375"/>
          </a:xfrm>
          <a:prstGeom prst="rect">
            <a:avLst/>
          </a:prstGeom>
        </p:spPr>
      </p:pic>
      <p:pic>
        <p:nvPicPr>
          <p:cNvPr id="6" name="图片 5" descr="微信图片_201901021646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715" y="2381250"/>
            <a:ext cx="678180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3" y="200"/>
            <a:ext cx="12858044" cy="72322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183" y="2248248"/>
            <a:ext cx="6840385" cy="27361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74080" y="3272790"/>
            <a:ext cx="3765550" cy="61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VIP</a:t>
            </a:r>
            <a:r>
              <a: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平台介绍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21187" y="2189815"/>
            <a:ext cx="2379368" cy="271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</a:p>
          <a:p>
            <a:pPr algn="ctr">
              <a:buNone/>
            </a:pPr>
            <a:r>
              <a:rPr lang="en-US" altLang="zh-CN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chapter</a:t>
            </a:r>
            <a:endParaRPr lang="zh-CN" altLang="en-US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21173" y="2406106"/>
            <a:ext cx="0" cy="23327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3"/>
          <p:cNvSpPr/>
          <p:nvPr/>
        </p:nvSpPr>
        <p:spPr bwMode="auto">
          <a:xfrm>
            <a:off x="5654284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68%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6802703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32%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383030" y="146685"/>
            <a:ext cx="2871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独立登陆</a:t>
            </a:r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注册</a:t>
            </a: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 descr="11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35" y="1487170"/>
            <a:ext cx="10869930" cy="4615815"/>
          </a:xfrm>
          <a:prstGeom prst="rect">
            <a:avLst/>
          </a:prstGeom>
        </p:spPr>
      </p:pic>
      <p:pic>
        <p:nvPicPr>
          <p:cNvPr id="7" name="图片 6" descr="微信图片_201901021646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67945"/>
            <a:ext cx="678180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3"/>
          <p:cNvSpPr/>
          <p:nvPr/>
        </p:nvSpPr>
        <p:spPr bwMode="auto">
          <a:xfrm>
            <a:off x="5654284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68%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6802703" y="3641444"/>
            <a:ext cx="571698" cy="3065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7975">
              <a:lnSpc>
                <a:spcPct val="90000"/>
              </a:lnSpc>
              <a:defRPr/>
            </a:pPr>
            <a:r>
              <a:rPr lang="id-ID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32%</a:t>
            </a:r>
            <a:endParaRPr 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Roboto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66071" y="278579"/>
            <a:ext cx="8691620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0" y="278579"/>
            <a:ext cx="150663" cy="198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01090" y="160655"/>
            <a:ext cx="3050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VIP</a:t>
            </a:r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平台</a:t>
            </a: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QQ截图201909222107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" y="882650"/>
            <a:ext cx="12018010" cy="6458585"/>
          </a:xfrm>
          <a:prstGeom prst="rect">
            <a:avLst/>
          </a:prstGeom>
        </p:spPr>
      </p:pic>
      <p:pic>
        <p:nvPicPr>
          <p:cNvPr id="7" name="图片 6" descr="微信图片_201901021646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10" y="45085"/>
            <a:ext cx="678180" cy="7143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3198840-83D1-4D29-BE66-201ED38983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882650"/>
            <a:ext cx="1668863" cy="521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1"/>
  <p:tag name="KSO_WM_UNIT_ID" val="diagram160150_2*m_i*1_1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6"/>
  <p:tag name="KSO_WM_UNIT_ID" val="diagram160150_2*m_i*1_6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h_a"/>
  <p:tag name="KSO_WM_UNIT_INDEX" val="1_2_1"/>
  <p:tag name="KSO_WM_UNIT_ID" val="diagram160150_2*m_h_a*1_2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TEXT_FILL_FORE_SCHEMECOLOR_INDEX" val="6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4"/>
  <p:tag name="KSO_WM_UNIT_ID" val="diagram160150_2*m_i*1_4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5"/>
  <p:tag name="KSO_WM_UNIT_ID" val="diagram160150_2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h_a"/>
  <p:tag name="KSO_WM_UNIT_INDEX" val="1_1_1"/>
  <p:tag name="KSO_WM_UNIT_ID" val="diagram160150_2*m_h_a*1_1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TEXT_FILL_FORE_SCHEMECOLOR_INDEX" val="5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2"/>
  <p:tag name="KSO_WM_UNIT_ID" val="diagram160150_2*m_i*1_2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3"/>
  <p:tag name="KSO_WM_UNIT_ID" val="diagram160150_2*m_i*1_3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9"/>
  <p:tag name="KSO_WM_UNIT_ID" val="diagram160150_2*m_i*1_9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h_a"/>
  <p:tag name="KSO_WM_UNIT_INDEX" val="1_5_1"/>
  <p:tag name="KSO_WM_UNIT_ID" val="diagram160150_2*m_h_a*1_5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TEXT_FILL_FORE_SCHEMECOLOR_INDEX" val="6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8"/>
  <p:tag name="KSO_WM_UNIT_ID" val="diagram160150_2*m_i*1_8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h_a"/>
  <p:tag name="KSO_WM_UNIT_INDEX" val="1_4_1"/>
  <p:tag name="KSO_WM_UNIT_ID" val="diagram160150_2*m_h_a*1_4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TEXT_FILL_FORE_SCHEMECOLOR_INDEX" val="5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7"/>
  <p:tag name="KSO_WM_UNIT_ID" val="diagram160150_2*m_i*1_7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h_a"/>
  <p:tag name="KSO_WM_UNIT_INDEX" val="1_3_1"/>
  <p:tag name="KSO_WM_UNIT_ID" val="diagram160150_2*m_h_a*1_3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TEXT_FILL_FORE_SCHEMECOLOR_INDEX" val="7"/>
  <p:tag name="KSO_WM_UNIT_TEXT_FILL_TYPE" val="1"/>
</p:tagLst>
</file>

<file path=ppt/theme/theme1.xml><?xml version="1.0" encoding="utf-8"?>
<a:theme xmlns:a="http://schemas.openxmlformats.org/drawingml/2006/main" name="第一PPT，www.1ppt.com">
  <a:themeElements>
    <a:clrScheme name="自定义 256">
      <a:dk1>
        <a:sysClr val="windowText" lastClr="000000"/>
      </a:dk1>
      <a:lt1>
        <a:sysClr val="window" lastClr="FFFFFF"/>
      </a:lt1>
      <a:dk2>
        <a:srgbClr val="C00000"/>
      </a:dk2>
      <a:lt2>
        <a:srgbClr val="E7E6E6"/>
      </a:lt2>
      <a:accent1>
        <a:srgbClr val="C00000"/>
      </a:accent1>
      <a:accent2>
        <a:srgbClr val="BFBFBF"/>
      </a:accent2>
      <a:accent3>
        <a:srgbClr val="C00000"/>
      </a:accent3>
      <a:accent4>
        <a:srgbClr val="BFBFBF"/>
      </a:accent4>
      <a:accent5>
        <a:srgbClr val="C00000"/>
      </a:accent5>
      <a:accent6>
        <a:srgbClr val="BFBFBF"/>
      </a:accent6>
      <a:hlink>
        <a:srgbClr val="C00000"/>
      </a:hlink>
      <a:folHlink>
        <a:srgbClr val="BFBFBF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2"/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1914</Words>
  <Application>Microsoft Office PowerPoint</Application>
  <PresentationFormat>自定义</PresentationFormat>
  <Paragraphs>353</Paragraphs>
  <Slides>30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楷体</vt:lpstr>
      <vt:lpstr>宋体</vt:lpstr>
      <vt:lpstr>微软雅黑</vt:lpstr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中国石化</dc:title>
  <dc:creator/>
  <cp:keywords>第一PPT模板网-WWW.1PPT.COM</cp:keywords>
  <cp:lastModifiedBy/>
  <cp:revision>23</cp:revision>
  <dcterms:created xsi:type="dcterms:W3CDTF">2017-02-23T09:30:00Z</dcterms:created>
  <dcterms:modified xsi:type="dcterms:W3CDTF">2019-11-13T03:32:37Z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2052-11.1.0.9126</vt:lpwstr>
  </property>
</Properties>
</file>